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80"/>
  </p:notesMasterIdLst>
  <p:sldIdLst>
    <p:sldId id="256" r:id="rId2"/>
    <p:sldId id="322" r:id="rId3"/>
    <p:sldId id="513" r:id="rId4"/>
    <p:sldId id="510" r:id="rId5"/>
    <p:sldId id="575" r:id="rId6"/>
    <p:sldId id="544" r:id="rId7"/>
    <p:sldId id="545" r:id="rId8"/>
    <p:sldId id="546" r:id="rId9"/>
    <p:sldId id="514" r:id="rId10"/>
    <p:sldId id="515" r:id="rId11"/>
    <p:sldId id="516" r:id="rId12"/>
    <p:sldId id="517" r:id="rId13"/>
    <p:sldId id="518" r:id="rId14"/>
    <p:sldId id="519" r:id="rId15"/>
    <p:sldId id="547" r:id="rId16"/>
    <p:sldId id="548" r:id="rId17"/>
    <p:sldId id="549" r:id="rId18"/>
    <p:sldId id="550" r:id="rId19"/>
    <p:sldId id="579" r:id="rId20"/>
    <p:sldId id="551" r:id="rId21"/>
    <p:sldId id="580" r:id="rId22"/>
    <p:sldId id="552" r:id="rId23"/>
    <p:sldId id="581" r:id="rId24"/>
    <p:sldId id="582" r:id="rId25"/>
    <p:sldId id="583" r:id="rId26"/>
    <p:sldId id="553" r:id="rId27"/>
    <p:sldId id="520" r:id="rId28"/>
    <p:sldId id="521" r:id="rId29"/>
    <p:sldId id="522" r:id="rId30"/>
    <p:sldId id="523" r:id="rId31"/>
    <p:sldId id="524" r:id="rId32"/>
    <p:sldId id="525" r:id="rId33"/>
    <p:sldId id="404" r:id="rId34"/>
    <p:sldId id="554" r:id="rId35"/>
    <p:sldId id="555" r:id="rId36"/>
    <p:sldId id="527" r:id="rId37"/>
    <p:sldId id="556" r:id="rId38"/>
    <p:sldId id="557" r:id="rId39"/>
    <p:sldId id="562" r:id="rId40"/>
    <p:sldId id="558" r:id="rId41"/>
    <p:sldId id="563" r:id="rId42"/>
    <p:sldId id="559" r:id="rId43"/>
    <p:sldId id="560" r:id="rId44"/>
    <p:sldId id="564" r:id="rId45"/>
    <p:sldId id="561" r:id="rId46"/>
    <p:sldId id="529" r:id="rId47"/>
    <p:sldId id="530" r:id="rId48"/>
    <p:sldId id="528" r:id="rId49"/>
    <p:sldId id="531" r:id="rId50"/>
    <p:sldId id="511" r:id="rId51"/>
    <p:sldId id="584" r:id="rId52"/>
    <p:sldId id="532" r:id="rId53"/>
    <p:sldId id="565" r:id="rId54"/>
    <p:sldId id="566" r:id="rId55"/>
    <p:sldId id="567" r:id="rId56"/>
    <p:sldId id="568" r:id="rId57"/>
    <p:sldId id="569" r:id="rId58"/>
    <p:sldId id="570" r:id="rId59"/>
    <p:sldId id="571" r:id="rId60"/>
    <p:sldId id="540" r:id="rId61"/>
    <p:sldId id="534" r:id="rId62"/>
    <p:sldId id="535" r:id="rId63"/>
    <p:sldId id="536" r:id="rId64"/>
    <p:sldId id="537" r:id="rId65"/>
    <p:sldId id="538" r:id="rId66"/>
    <p:sldId id="539" r:id="rId67"/>
    <p:sldId id="512" r:id="rId68"/>
    <p:sldId id="541" r:id="rId69"/>
    <p:sldId id="572" r:id="rId70"/>
    <p:sldId id="573" r:id="rId71"/>
    <p:sldId id="574" r:id="rId72"/>
    <p:sldId id="542" r:id="rId73"/>
    <p:sldId id="543" r:id="rId74"/>
    <p:sldId id="379" r:id="rId75"/>
    <p:sldId id="576" r:id="rId76"/>
    <p:sldId id="577" r:id="rId77"/>
    <p:sldId id="578" r:id="rId78"/>
    <p:sldId id="27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89053" autoAdjust="0"/>
  </p:normalViewPr>
  <p:slideViewPr>
    <p:cSldViewPr snapToGrid="0">
      <p:cViewPr varScale="1">
        <p:scale>
          <a:sx n="80" d="100"/>
          <a:sy n="80" d="100"/>
        </p:scale>
        <p:origin x="126"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7A194-1088-44B4-89F9-5A01B5BAA749}" type="datetimeFigureOut">
              <a:rPr lang="en-US" smtClean="0"/>
              <a:t>9/10/2017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3BA-A75F-4A68-A366-A3734DE6135E}" type="slidenum">
              <a:rPr lang="en-US" smtClean="0"/>
              <a:t>‹#›</a:t>
            </a:fld>
            <a:endParaRPr lang="en-US"/>
          </a:p>
        </p:txBody>
      </p:sp>
    </p:spTree>
    <p:extLst>
      <p:ext uri="{BB962C8B-B14F-4D97-AF65-F5344CB8AC3E}">
        <p14:creationId xmlns:p14="http://schemas.microsoft.com/office/powerpoint/2010/main" val="214682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9300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2249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27020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034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89000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96258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341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780847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E20D47-8950-4345-B591-B1A084BE3FF9}" type="datetimeFigureOut">
              <a:rPr lang="en-US" smtClean="0"/>
              <a:t>9/10/2017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637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74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9/10/2017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90317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6996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9/10/2017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6387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9/10/2017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7142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E20D47-8950-4345-B591-B1A084BE3FF9}" type="datetimeFigureOut">
              <a:rPr lang="en-US" smtClean="0"/>
              <a:t>9/10/2017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4877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91015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6679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E20D47-8950-4345-B591-B1A084BE3FF9}" type="datetimeFigureOut">
              <a:rPr lang="en-US" smtClean="0"/>
              <a:t>9/10/2017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12857905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2450" y="4272677"/>
            <a:ext cx="9713629" cy="2585323"/>
          </a:xfrm>
          <a:prstGeom prst="rect">
            <a:avLst/>
          </a:prstGeom>
          <a:no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Section 1: </a:t>
            </a:r>
            <a:endParaRPr lang="ar-EG" sz="5400" b="1" dirty="0" smtClean="0">
              <a:ln w="0"/>
              <a:solidFill>
                <a:schemeClr val="accent1"/>
              </a:solidFill>
              <a:effectLst>
                <a:outerShdw blurRad="38100" dist="25400" dir="5400000" algn="ctr" rotWithShape="0">
                  <a:srgbClr val="6E747A">
                    <a:alpha val="43000"/>
                  </a:srgbClr>
                </a:outerShdw>
              </a:effectLst>
            </a:endParaRPr>
          </a:p>
          <a:p>
            <a:pPr algn="ctr"/>
            <a:r>
              <a:rPr lang="en-US" sz="5400" b="1" dirty="0" smtClean="0">
                <a:ln w="0"/>
                <a:solidFill>
                  <a:schemeClr val="accent1"/>
                </a:solidFill>
                <a:effectLst>
                  <a:outerShdw blurRad="38100" dist="25400" dir="5400000" algn="ctr" rotWithShape="0">
                    <a:srgbClr val="6E747A">
                      <a:alpha val="43000"/>
                    </a:srgbClr>
                  </a:outerShdw>
                </a:effectLst>
              </a:rPr>
              <a:t>The </a:t>
            </a:r>
            <a:r>
              <a:rPr lang="en-US" sz="5400" b="1" dirty="0">
                <a:ln w="0"/>
                <a:solidFill>
                  <a:schemeClr val="accent1"/>
                </a:solidFill>
                <a:effectLst>
                  <a:outerShdw blurRad="38100" dist="25400" dir="5400000" algn="ctr" rotWithShape="0">
                    <a:srgbClr val="6E747A">
                      <a:alpha val="43000"/>
                    </a:srgbClr>
                  </a:outerShdw>
                </a:effectLst>
              </a:rPr>
              <a:t>fundamentals of risk management</a:t>
            </a:r>
          </a:p>
        </p:txBody>
      </p:sp>
      <p:sp>
        <p:nvSpPr>
          <p:cNvPr id="7" name="Subtitle 2"/>
          <p:cNvSpPr txBox="1">
            <a:spLocks/>
          </p:cNvSpPr>
          <p:nvPr/>
        </p:nvSpPr>
        <p:spPr>
          <a:xfrm>
            <a:off x="4530272" y="2896105"/>
            <a:ext cx="7295638" cy="1066800"/>
          </a:xfrm>
          <a:prstGeom prst="rect">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a:normAutofit/>
          </a:bodyPr>
          <a:lstStyle/>
          <a:p>
            <a:pPr algn="ctr">
              <a:spcBef>
                <a:spcPct val="20000"/>
              </a:spcBef>
              <a:buFont typeface="Arial" pitchFamily="34" charset="0"/>
              <a:buNone/>
              <a:defRPr/>
            </a:pPr>
            <a:endParaRPr lang="en-US" sz="3200" dirty="0">
              <a:solidFill>
                <a:prstClr val="black"/>
              </a:solidFill>
              <a:effectLst>
                <a:innerShdw blurRad="63500" dist="50800" dir="8100000">
                  <a:prstClr val="black">
                    <a:alpha val="50000"/>
                  </a:prstClr>
                </a:innerShdw>
              </a:effectLst>
              <a:latin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71" y="3052881"/>
            <a:ext cx="2280557" cy="783024"/>
          </a:xfrm>
          <a:prstGeom prst="rect">
            <a:avLst/>
          </a:prstGeom>
          <a:solidFill>
            <a:schemeClr val="accent4">
              <a:lumMod val="60000"/>
              <a:lumOff val="40000"/>
            </a:schemeClr>
          </a:solidFill>
        </p:spPr>
      </p:pic>
      <p:sp>
        <p:nvSpPr>
          <p:cNvPr id="9" name="Rectangle 8"/>
          <p:cNvSpPr/>
          <p:nvPr/>
        </p:nvSpPr>
        <p:spPr>
          <a:xfrm>
            <a:off x="5000477" y="2982728"/>
            <a:ext cx="3362074" cy="923330"/>
          </a:xfrm>
          <a:prstGeom prst="rect">
            <a:avLst/>
          </a:prstGeom>
          <a:solidFill>
            <a:schemeClr val="accent4">
              <a:lumMod val="60000"/>
              <a:lumOff val="40000"/>
            </a:schemeClr>
          </a:solidFill>
        </p:spPr>
        <p:txBody>
          <a:bodyPr wrap="none" lIns="91440" tIns="45720" rIns="91440" bIns="45720">
            <a:spAutoFit/>
          </a:bodyPr>
          <a:lstStyle/>
          <a:p>
            <a:pPr algn="ctr"/>
            <a:r>
              <a:rPr lang="en-US" sz="5400" b="1" cap="none" spc="50" dirty="0" smtClean="0">
                <a:ln w="0"/>
                <a:solidFill>
                  <a:schemeClr val="tx1">
                    <a:lumMod val="65000"/>
                    <a:lumOff val="35000"/>
                  </a:schemeClr>
                </a:solidFill>
                <a:effectLst>
                  <a:innerShdw blurRad="63500" dist="50800" dir="13500000">
                    <a:srgbClr val="000000">
                      <a:alpha val="50000"/>
                    </a:srgbClr>
                  </a:innerShdw>
                </a:effectLst>
              </a:rPr>
              <a:t>Said </a:t>
            </a:r>
            <a:r>
              <a:rPr lang="en-US" sz="5400" b="1" cap="none" spc="50" dirty="0" err="1" smtClean="0">
                <a:ln w="0"/>
                <a:solidFill>
                  <a:schemeClr val="tx1">
                    <a:lumMod val="65000"/>
                    <a:lumOff val="35000"/>
                  </a:schemeClr>
                </a:solidFill>
                <a:effectLst>
                  <a:innerShdw blurRad="63500" dist="50800" dir="13500000">
                    <a:srgbClr val="000000">
                      <a:alpha val="50000"/>
                    </a:srgbClr>
                  </a:innerShdw>
                </a:effectLst>
              </a:rPr>
              <a:t>Fawzy</a:t>
            </a:r>
            <a:endParaRPr lang="en-US" sz="5400" b="1" cap="none" spc="50" dirty="0">
              <a:ln w="0"/>
              <a:solidFill>
                <a:schemeClr val="tx1">
                  <a:lumMod val="65000"/>
                  <a:lumOff val="35000"/>
                </a:schemeClr>
              </a:solidFill>
              <a:effectLst>
                <a:innerShdw blurRad="63500" dist="50800" dir="13500000">
                  <a:srgbClr val="000000">
                    <a:alpha val="50000"/>
                  </a:srgbClr>
                </a:innerShdw>
              </a:effectLst>
            </a:endParaRPr>
          </a:p>
        </p:txBody>
      </p:sp>
      <p:sp>
        <p:nvSpPr>
          <p:cNvPr id="3" name="Rectangle 2"/>
          <p:cNvSpPr/>
          <p:nvPr/>
        </p:nvSpPr>
        <p:spPr>
          <a:xfrm>
            <a:off x="3352289" y="518207"/>
            <a:ext cx="6852062" cy="646331"/>
          </a:xfrm>
          <a:prstGeom prst="rect">
            <a:avLst/>
          </a:prstGeom>
        </p:spPr>
        <p:txBody>
          <a:bodyPr wrap="square">
            <a:spAutoFit/>
          </a:bodyPr>
          <a:lstStyle/>
          <a:p>
            <a:r>
              <a:rPr lang="en-US" sz="3600" dirty="0">
                <a:solidFill>
                  <a:schemeClr val="accent3">
                    <a:lumMod val="75000"/>
                  </a:schemeClr>
                </a:solidFill>
                <a:latin typeface="Open Sans"/>
              </a:rPr>
              <a:t>Risk Management for Projects</a:t>
            </a:r>
            <a:endParaRPr lang="en-US" sz="3600" b="0" i="0" dirty="0">
              <a:solidFill>
                <a:schemeClr val="accent3">
                  <a:lumMod val="75000"/>
                </a:schemeClr>
              </a:solidFill>
              <a:effectLst/>
              <a:latin typeface="Georgia" panose="02040502050405020303" pitchFamily="18" charset="0"/>
            </a:endParaRPr>
          </a:p>
        </p:txBody>
      </p:sp>
      <p:pic>
        <p:nvPicPr>
          <p:cNvPr id="1026" name="Picture 2" descr="RiskX Risk Management for Projects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2" y="308291"/>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udio.edx.org/asset-v1:AdelaideX+RiskX+2T2017+type@asset+block@fallou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70" y="469232"/>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01520" y="4645877"/>
            <a:ext cx="7615990" cy="954107"/>
          </a:xfrm>
          <a:prstGeom prst="rect">
            <a:avLst/>
          </a:prstGeom>
        </p:spPr>
        <p:txBody>
          <a:bodyPr wrap="square">
            <a:spAutoFit/>
          </a:bodyPr>
          <a:lstStyle/>
          <a:p>
            <a:r>
              <a:rPr lang="en-US" sz="2800" i="1" dirty="0">
                <a:solidFill>
                  <a:srgbClr val="222222"/>
                </a:solidFill>
                <a:latin typeface="Open Sans"/>
              </a:rPr>
              <a:t>Olympic Stadium, Athens </a:t>
            </a:r>
            <a:br>
              <a:rPr lang="en-US" sz="2800" i="1" dirty="0">
                <a:solidFill>
                  <a:srgbClr val="222222"/>
                </a:solidFill>
                <a:latin typeface="Open Sans"/>
              </a:rPr>
            </a:br>
            <a:r>
              <a:rPr lang="en-US" sz="2800" i="1" dirty="0">
                <a:solidFill>
                  <a:srgbClr val="222222"/>
                </a:solidFill>
                <a:latin typeface="Open Sans"/>
              </a:rPr>
              <a:t>Greece (2016)</a:t>
            </a:r>
            <a:endParaRPr lang="en-US" sz="2800" dirty="0"/>
          </a:p>
        </p:txBody>
      </p:sp>
    </p:spTree>
    <p:extLst>
      <p:ext uri="{BB962C8B-B14F-4D97-AF65-F5344CB8AC3E}">
        <p14:creationId xmlns:p14="http://schemas.microsoft.com/office/powerpoint/2010/main" val="1576403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tudio.edx.org/asset-v1:AdelaideX+RiskX+2T2017+type@asset+block@fallou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69" y="1106905"/>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15263" y="4836694"/>
            <a:ext cx="6096000" cy="830997"/>
          </a:xfrm>
          <a:prstGeom prst="rect">
            <a:avLst/>
          </a:prstGeom>
        </p:spPr>
        <p:txBody>
          <a:bodyPr>
            <a:spAutoFit/>
          </a:bodyPr>
          <a:lstStyle/>
          <a:p>
            <a:r>
              <a:rPr lang="en-US" sz="2400" i="1" dirty="0">
                <a:solidFill>
                  <a:srgbClr val="222222"/>
                </a:solidFill>
                <a:latin typeface="Open Sans"/>
              </a:rPr>
              <a:t>Building construction site, Dubai </a:t>
            </a:r>
            <a:br>
              <a:rPr lang="en-US" sz="2400" i="1" dirty="0">
                <a:solidFill>
                  <a:srgbClr val="222222"/>
                </a:solidFill>
                <a:latin typeface="Open Sans"/>
              </a:rPr>
            </a:br>
            <a:r>
              <a:rPr lang="en-US" sz="2400" i="1" dirty="0">
                <a:solidFill>
                  <a:srgbClr val="222222"/>
                </a:solidFill>
                <a:latin typeface="Open Sans"/>
              </a:rPr>
              <a:t>United Arab Emirates (2007)</a:t>
            </a:r>
            <a:endParaRPr lang="en-US" sz="2400" dirty="0"/>
          </a:p>
        </p:txBody>
      </p:sp>
    </p:spTree>
    <p:extLst>
      <p:ext uri="{BB962C8B-B14F-4D97-AF65-F5344CB8AC3E}">
        <p14:creationId xmlns:p14="http://schemas.microsoft.com/office/powerpoint/2010/main" val="44155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tudio.edx.org/asset-v1:AdelaideX+RiskX+2T2017+type@asset+block@fallout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17" y="986590"/>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13684" y="4994793"/>
            <a:ext cx="6096000" cy="830997"/>
          </a:xfrm>
          <a:prstGeom prst="rect">
            <a:avLst/>
          </a:prstGeom>
        </p:spPr>
        <p:txBody>
          <a:bodyPr>
            <a:spAutoFit/>
          </a:bodyPr>
          <a:lstStyle/>
          <a:p>
            <a:r>
              <a:rPr lang="en-US" sz="2400" i="1" dirty="0">
                <a:solidFill>
                  <a:srgbClr val="222222"/>
                </a:solidFill>
                <a:latin typeface="Open Sans"/>
              </a:rPr>
              <a:t>Skagit Bridge, Washington </a:t>
            </a:r>
            <a:br>
              <a:rPr lang="en-US" sz="2400" i="1" dirty="0">
                <a:solidFill>
                  <a:srgbClr val="222222"/>
                </a:solidFill>
                <a:latin typeface="Open Sans"/>
              </a:rPr>
            </a:br>
            <a:r>
              <a:rPr lang="en-US" sz="2400" i="1" dirty="0">
                <a:solidFill>
                  <a:srgbClr val="222222"/>
                </a:solidFill>
                <a:latin typeface="Open Sans"/>
              </a:rPr>
              <a:t>United States of America (2013)</a:t>
            </a:r>
            <a:endParaRPr lang="en-US" sz="2400" dirty="0"/>
          </a:p>
        </p:txBody>
      </p:sp>
    </p:spTree>
    <p:extLst>
      <p:ext uri="{BB962C8B-B14F-4D97-AF65-F5344CB8AC3E}">
        <p14:creationId xmlns:p14="http://schemas.microsoft.com/office/powerpoint/2010/main" val="80414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 introduction to risk </a:t>
            </a:r>
            <a:r>
              <a:rPr lang="en-US" b="1" dirty="0" smtClean="0"/>
              <a:t>management</a:t>
            </a:r>
            <a:endParaRPr lang="en-US" dirty="0"/>
          </a:p>
        </p:txBody>
      </p:sp>
      <p:pic>
        <p:nvPicPr>
          <p:cNvPr id="4" name="Picture 3"/>
          <p:cNvPicPr>
            <a:picLocks noChangeAspect="1"/>
          </p:cNvPicPr>
          <p:nvPr/>
        </p:nvPicPr>
        <p:blipFill>
          <a:blip r:embed="rId2"/>
          <a:stretch>
            <a:fillRect/>
          </a:stretch>
        </p:blipFill>
        <p:spPr>
          <a:xfrm>
            <a:off x="4810175" y="2406316"/>
            <a:ext cx="6756934" cy="3998745"/>
          </a:xfrm>
          <a:prstGeom prst="rect">
            <a:avLst/>
          </a:prstGeom>
        </p:spPr>
      </p:pic>
      <p:pic>
        <p:nvPicPr>
          <p:cNvPr id="5" name="Picture 4"/>
          <p:cNvPicPr>
            <a:picLocks noChangeAspect="1"/>
          </p:cNvPicPr>
          <p:nvPr/>
        </p:nvPicPr>
        <p:blipFill>
          <a:blip r:embed="rId3"/>
          <a:stretch>
            <a:fillRect/>
          </a:stretch>
        </p:blipFill>
        <p:spPr>
          <a:xfrm>
            <a:off x="204286" y="2029760"/>
            <a:ext cx="5871662" cy="3878747"/>
          </a:xfrm>
          <a:prstGeom prst="rect">
            <a:avLst/>
          </a:prstGeom>
        </p:spPr>
      </p:pic>
    </p:spTree>
    <p:extLst>
      <p:ext uri="{BB962C8B-B14F-4D97-AF65-F5344CB8AC3E}">
        <p14:creationId xmlns:p14="http://schemas.microsoft.com/office/powerpoint/2010/main" val="1449029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risk and what is risk management</a:t>
            </a:r>
            <a:r>
              <a:rPr lang="en-US" b="1" dirty="0" smtClean="0"/>
              <a:t>?</a:t>
            </a:r>
            <a:endParaRPr lang="en-US" dirty="0"/>
          </a:p>
        </p:txBody>
      </p:sp>
      <p:pic>
        <p:nvPicPr>
          <p:cNvPr id="4" name="Picture 3"/>
          <p:cNvPicPr>
            <a:picLocks noChangeAspect="1"/>
          </p:cNvPicPr>
          <p:nvPr/>
        </p:nvPicPr>
        <p:blipFill>
          <a:blip r:embed="rId2"/>
          <a:stretch>
            <a:fillRect/>
          </a:stretch>
        </p:blipFill>
        <p:spPr>
          <a:xfrm>
            <a:off x="8458200" y="4512648"/>
            <a:ext cx="3733800" cy="2345352"/>
          </a:xfrm>
          <a:prstGeom prst="rect">
            <a:avLst/>
          </a:prstGeom>
        </p:spPr>
      </p:pic>
      <p:sp>
        <p:nvSpPr>
          <p:cNvPr id="5" name="Rectangle 4"/>
          <p:cNvSpPr/>
          <p:nvPr/>
        </p:nvSpPr>
        <p:spPr>
          <a:xfrm>
            <a:off x="581526" y="2324924"/>
            <a:ext cx="8201526" cy="240065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ea typeface="Times New Roman" panose="02020603050405020304" pitchFamily="18" charset="0"/>
              </a:rPr>
              <a:t>Like a coin risk has two sides .. Negative or positive .</a:t>
            </a:r>
          </a:p>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ea typeface="Times New Roman" panose="02020603050405020304" pitchFamily="18" charset="0"/>
              </a:rPr>
              <a:t>Risk </a:t>
            </a:r>
            <a:r>
              <a:rPr lang="en-US" sz="2400" dirty="0">
                <a:solidFill>
                  <a:srgbClr val="FFFF00"/>
                </a:solidFill>
                <a:latin typeface="Arial" panose="020B0604020202020204" pitchFamily="34" charset="0"/>
                <a:ea typeface="Times New Roman" panose="02020603050405020304" pitchFamily="18" charset="0"/>
              </a:rPr>
              <a:t>can, therefore, be negative or risk can be </a:t>
            </a:r>
            <a:r>
              <a:rPr lang="en-US" sz="2400" dirty="0" smtClean="0">
                <a:solidFill>
                  <a:srgbClr val="FFFF00"/>
                </a:solidFill>
                <a:latin typeface="Arial" panose="020B0604020202020204" pitchFamily="34" charset="0"/>
                <a:ea typeface="Times New Roman" panose="02020603050405020304" pitchFamily="18" charset="0"/>
              </a:rPr>
              <a:t>positive.</a:t>
            </a:r>
            <a:endParaRPr lang="ar-EG" sz="2400" dirty="0" smtClean="0">
              <a:solidFill>
                <a:srgbClr val="FFFF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ea typeface="Times New Roman" panose="02020603050405020304" pitchFamily="18" charset="0"/>
              </a:rPr>
              <a:t>Positive </a:t>
            </a:r>
            <a:r>
              <a:rPr lang="en-US" sz="2400" dirty="0">
                <a:solidFill>
                  <a:srgbClr val="FFFF00"/>
                </a:solidFill>
                <a:latin typeface="Arial" panose="020B0604020202020204" pitchFamily="34" charset="0"/>
                <a:ea typeface="Times New Roman" panose="02020603050405020304" pitchFamily="18" charset="0"/>
              </a:rPr>
              <a:t>risk is referred to as </a:t>
            </a:r>
            <a:r>
              <a:rPr lang="en-US" sz="2800" b="1" dirty="0">
                <a:solidFill>
                  <a:srgbClr val="00B050"/>
                </a:solidFill>
                <a:latin typeface="Arial" panose="020B0604020202020204" pitchFamily="34" charset="0"/>
                <a:ea typeface="Times New Roman" panose="02020603050405020304" pitchFamily="18" charset="0"/>
              </a:rPr>
              <a:t>opportunity</a:t>
            </a:r>
            <a:r>
              <a:rPr lang="en-US" sz="2800" b="1" dirty="0">
                <a:solidFill>
                  <a:srgbClr val="FF0000"/>
                </a:solidFill>
                <a:latin typeface="Arial" panose="020B0604020202020204" pitchFamily="34" charset="0"/>
                <a:ea typeface="Times New Roman" panose="02020603050405020304" pitchFamily="18" charset="0"/>
              </a:rPr>
              <a:t>.</a:t>
            </a:r>
            <a:r>
              <a:rPr lang="en-US" sz="2400" dirty="0">
                <a:solidFill>
                  <a:srgbClr val="FFFF00"/>
                </a:solidFill>
                <a:latin typeface="Arial" panose="020B0604020202020204" pitchFamily="34" charset="0"/>
                <a:ea typeface="Times New Roman" panose="02020603050405020304" pitchFamily="18" charset="0"/>
              </a:rPr>
              <a:t> </a:t>
            </a:r>
            <a:endParaRPr lang="en-US" sz="2400" dirty="0" smtClean="0">
              <a:solidFill>
                <a:srgbClr val="FFFF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rPr>
              <a:t>Both Types emanate from an uncertain event. </a:t>
            </a:r>
            <a:endParaRPr lang="en-US" sz="2400" dirty="0">
              <a:solidFill>
                <a:srgbClr val="FFFF00"/>
              </a:solidFill>
            </a:endParaRPr>
          </a:p>
        </p:txBody>
      </p:sp>
      <p:pic>
        <p:nvPicPr>
          <p:cNvPr id="3076" name="Picture 4" descr="Image result for two side CO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95" y="5004351"/>
            <a:ext cx="3032793" cy="170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41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Definition :</a:t>
            </a:r>
            <a:endParaRPr lang="en-US" dirty="0"/>
          </a:p>
        </p:txBody>
      </p:sp>
      <p:pic>
        <p:nvPicPr>
          <p:cNvPr id="4" name="Picture 3"/>
          <p:cNvPicPr>
            <a:picLocks noChangeAspect="1"/>
          </p:cNvPicPr>
          <p:nvPr/>
        </p:nvPicPr>
        <p:blipFill>
          <a:blip r:embed="rId2"/>
          <a:stretch>
            <a:fillRect/>
          </a:stretch>
        </p:blipFill>
        <p:spPr>
          <a:xfrm>
            <a:off x="1462840" y="3169568"/>
            <a:ext cx="8496300" cy="1914525"/>
          </a:xfrm>
          <a:prstGeom prst="rect">
            <a:avLst/>
          </a:prstGeom>
        </p:spPr>
      </p:pic>
    </p:spTree>
    <p:extLst>
      <p:ext uri="{BB962C8B-B14F-4D97-AF65-F5344CB8AC3E}">
        <p14:creationId xmlns:p14="http://schemas.microsoft.com/office/powerpoint/2010/main" val="2849467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important is risk management ?</a:t>
            </a:r>
            <a:endParaRPr lang="en-US" dirty="0"/>
          </a:p>
        </p:txBody>
      </p:sp>
      <p:pic>
        <p:nvPicPr>
          <p:cNvPr id="4" name="Picture 3"/>
          <p:cNvPicPr>
            <a:picLocks noChangeAspect="1"/>
          </p:cNvPicPr>
          <p:nvPr/>
        </p:nvPicPr>
        <p:blipFill>
          <a:blip r:embed="rId2"/>
          <a:stretch>
            <a:fillRect/>
          </a:stretch>
        </p:blipFill>
        <p:spPr>
          <a:xfrm>
            <a:off x="7681285" y="3272590"/>
            <a:ext cx="3293269" cy="3429000"/>
          </a:xfrm>
          <a:prstGeom prst="rect">
            <a:avLst/>
          </a:prstGeom>
        </p:spPr>
      </p:pic>
      <p:sp>
        <p:nvSpPr>
          <p:cNvPr id="5" name="Rectangle 4"/>
          <p:cNvSpPr/>
          <p:nvPr/>
        </p:nvSpPr>
        <p:spPr>
          <a:xfrm>
            <a:off x="581526" y="2324924"/>
            <a:ext cx="6974306"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ea typeface="Times New Roman" panose="02020603050405020304" pitchFamily="18" charset="0"/>
              </a:rPr>
              <a:t>And is anyone actually pay attention to it ?</a:t>
            </a:r>
          </a:p>
          <a:p>
            <a:pPr marL="342900" indent="-342900">
              <a:lnSpc>
                <a:spcPct val="150000"/>
              </a:lnSpc>
              <a:buFont typeface="Arial" panose="020B0604020202020204" pitchFamily="34" charset="0"/>
              <a:buChar char="•"/>
            </a:pPr>
            <a:endParaRPr lang="en-US" sz="2400" dirty="0">
              <a:solidFill>
                <a:srgbClr val="FFFF00"/>
              </a:solidFill>
              <a:latin typeface="Arial" panose="020B0604020202020204" pitchFamily="34" charset="0"/>
            </a:endParaRPr>
          </a:p>
          <a:p>
            <a:pPr marL="342900" indent="-342900">
              <a:lnSpc>
                <a:spcPct val="150000"/>
              </a:lnSpc>
              <a:buFont typeface="Arial" panose="020B0604020202020204" pitchFamily="34" charset="0"/>
              <a:buChar char="•"/>
            </a:pPr>
            <a:r>
              <a:rPr lang="en-US" sz="2400" dirty="0" smtClean="0">
                <a:solidFill>
                  <a:srgbClr val="FFFF00"/>
                </a:solidFill>
                <a:latin typeface="Arial" panose="020B0604020202020204" pitchFamily="34" charset="0"/>
              </a:rPr>
              <a:t>The answer is the existence of International standard on risk management </a:t>
            </a:r>
            <a:endParaRPr lang="en-US" sz="2400" dirty="0">
              <a:solidFill>
                <a:srgbClr val="FFFF00"/>
              </a:solidFill>
            </a:endParaRPr>
          </a:p>
        </p:txBody>
      </p:sp>
    </p:spTree>
    <p:extLst>
      <p:ext uri="{BB962C8B-B14F-4D97-AF65-F5344CB8AC3E}">
        <p14:creationId xmlns:p14="http://schemas.microsoft.com/office/powerpoint/2010/main" val="1455633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definition :</a:t>
            </a:r>
            <a:endParaRPr lang="en-US" dirty="0"/>
          </a:p>
        </p:txBody>
      </p:sp>
      <p:pic>
        <p:nvPicPr>
          <p:cNvPr id="4" name="Picture 3"/>
          <p:cNvPicPr>
            <a:picLocks noChangeAspect="1"/>
          </p:cNvPicPr>
          <p:nvPr/>
        </p:nvPicPr>
        <p:blipFill>
          <a:blip r:embed="rId2"/>
          <a:stretch>
            <a:fillRect/>
          </a:stretch>
        </p:blipFill>
        <p:spPr>
          <a:xfrm>
            <a:off x="541421" y="2474495"/>
            <a:ext cx="10820400" cy="3352800"/>
          </a:xfrm>
          <a:prstGeom prst="rect">
            <a:avLst/>
          </a:prstGeom>
        </p:spPr>
      </p:pic>
    </p:spTree>
    <p:extLst>
      <p:ext uri="{BB962C8B-B14F-4D97-AF65-F5344CB8AC3E}">
        <p14:creationId xmlns:p14="http://schemas.microsoft.com/office/powerpoint/2010/main" val="3989835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 definition :</a:t>
            </a:r>
          </a:p>
        </p:txBody>
      </p:sp>
      <p:pic>
        <p:nvPicPr>
          <p:cNvPr id="4" name="Picture 3"/>
          <p:cNvPicPr>
            <a:picLocks noChangeAspect="1"/>
          </p:cNvPicPr>
          <p:nvPr/>
        </p:nvPicPr>
        <p:blipFill>
          <a:blip r:embed="rId2"/>
          <a:stretch>
            <a:fillRect/>
          </a:stretch>
        </p:blipFill>
        <p:spPr>
          <a:xfrm>
            <a:off x="680321" y="2795838"/>
            <a:ext cx="10858500" cy="2686050"/>
          </a:xfrm>
          <a:prstGeom prst="rect">
            <a:avLst/>
          </a:prstGeom>
        </p:spPr>
      </p:pic>
    </p:spTree>
    <p:extLst>
      <p:ext uri="{BB962C8B-B14F-4D97-AF65-F5344CB8AC3E}">
        <p14:creationId xmlns:p14="http://schemas.microsoft.com/office/powerpoint/2010/main" val="1476672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05" y="777291"/>
            <a:ext cx="10509047" cy="1080938"/>
          </a:xfrm>
        </p:spPr>
        <p:txBody>
          <a:bodyPr/>
          <a:lstStyle/>
          <a:p>
            <a:r>
              <a:rPr lang="en-US" dirty="0" smtClean="0"/>
              <a:t>Elements Forms The </a:t>
            </a:r>
            <a:r>
              <a:rPr lang="en-US" dirty="0"/>
              <a:t>R</a:t>
            </a:r>
            <a:r>
              <a:rPr lang="en-US" dirty="0" smtClean="0"/>
              <a:t>isk </a:t>
            </a:r>
            <a:r>
              <a:rPr lang="en-US" dirty="0"/>
              <a:t>M</a:t>
            </a:r>
            <a:r>
              <a:rPr lang="en-US" dirty="0" smtClean="0"/>
              <a:t>anagement </a:t>
            </a:r>
            <a:r>
              <a:rPr lang="en-US" dirty="0"/>
              <a:t>P</a:t>
            </a:r>
            <a:r>
              <a:rPr lang="en-US" dirty="0" smtClean="0"/>
              <a:t>rocess</a:t>
            </a:r>
            <a:endParaRPr lang="en-US" dirty="0"/>
          </a:p>
        </p:txBody>
      </p:sp>
      <p:sp>
        <p:nvSpPr>
          <p:cNvPr id="3" name="Content Placeholder 2"/>
          <p:cNvSpPr>
            <a:spLocks noGrp="1"/>
          </p:cNvSpPr>
          <p:nvPr>
            <p:ph idx="1"/>
          </p:nvPr>
        </p:nvSpPr>
        <p:spPr/>
        <p:txBody>
          <a:bodyPr/>
          <a:lstStyle/>
          <a:p>
            <a:r>
              <a:rPr lang="en-US" dirty="0" smtClean="0"/>
              <a:t>Process Approach Is Important …….. Why ?</a:t>
            </a:r>
          </a:p>
          <a:p>
            <a:pPr marL="914400" lvl="1" indent="-457200">
              <a:buFont typeface="+mj-lt"/>
              <a:buAutoNum type="arabicPeriod"/>
            </a:pPr>
            <a:r>
              <a:rPr lang="en-US" dirty="0" smtClean="0"/>
              <a:t>Require relationship between elements .</a:t>
            </a:r>
          </a:p>
          <a:p>
            <a:pPr marL="914400" lvl="1" indent="-457200">
              <a:buFont typeface="+mj-lt"/>
              <a:buAutoNum type="arabicPeriod"/>
            </a:pPr>
            <a:r>
              <a:rPr lang="en-US" dirty="0" smtClean="0"/>
              <a:t>Indicate that risk is a continuous activity </a:t>
            </a:r>
            <a:endParaRPr lang="en-US" dirty="0"/>
          </a:p>
        </p:txBody>
      </p:sp>
      <p:pic>
        <p:nvPicPr>
          <p:cNvPr id="4098" name="Picture 2" descr="Image result for process appr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026" y="3392905"/>
            <a:ext cx="5356029" cy="302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5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3695" y="0"/>
            <a:ext cx="4395755" cy="769441"/>
          </a:xfrm>
          <a:prstGeom prst="rect">
            <a:avLst/>
          </a:prstGeom>
          <a:noFill/>
        </p:spPr>
        <p:txBody>
          <a:bodyPr wrap="none" lIns="91440" tIns="45720" rIns="91440" bIns="45720">
            <a:spAutoFit/>
          </a:bodyPr>
          <a:lstStyle/>
          <a:p>
            <a:pPr algn="ctr"/>
            <a:r>
              <a:rPr lang="en-US" sz="4400" dirty="0" smtClean="0">
                <a:ln w="0"/>
                <a:solidFill>
                  <a:schemeClr val="accent1"/>
                </a:solidFill>
                <a:effectLst>
                  <a:outerShdw blurRad="38100" dist="25400" dir="5400000" algn="ctr" rotWithShape="0">
                    <a:srgbClr val="6E747A">
                      <a:alpha val="43000"/>
                    </a:srgbClr>
                  </a:outerShdw>
                </a:effectLst>
              </a:rPr>
              <a:t>Module Contents</a:t>
            </a:r>
            <a:endParaRPr lang="en-US" sz="4400" dirty="0">
              <a:ln w="0"/>
              <a:solidFill>
                <a:schemeClr val="accent1"/>
              </a:solidFill>
              <a:effectLst>
                <a:outerShdw blurRad="38100" dist="25400" dir="5400000" algn="ctr" rotWithShape="0">
                  <a:srgbClr val="6E747A">
                    <a:alpha val="43000"/>
                  </a:srgbClr>
                </a:outerShdw>
              </a:effectLst>
            </a:endParaRPr>
          </a:p>
        </p:txBody>
      </p:sp>
      <p:sp>
        <p:nvSpPr>
          <p:cNvPr id="4" name="Rectangle 3"/>
          <p:cNvSpPr/>
          <p:nvPr/>
        </p:nvSpPr>
        <p:spPr>
          <a:xfrm>
            <a:off x="273133" y="1599620"/>
            <a:ext cx="11918867" cy="368645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lvl="0" indent="-457200">
              <a:lnSpc>
                <a:spcPct val="150000"/>
              </a:lnSpc>
              <a:buFont typeface="+mj-lt"/>
              <a:buAutoNum type="arabicPeriod"/>
            </a:pPr>
            <a:r>
              <a:rPr lang="en-US" sz="4000" dirty="0" smtClean="0"/>
              <a:t>Introduction</a:t>
            </a:r>
            <a:endParaRPr lang="en-US" sz="4000" dirty="0"/>
          </a:p>
          <a:p>
            <a:pPr marL="457200" lvl="0" indent="-457200">
              <a:lnSpc>
                <a:spcPct val="150000"/>
              </a:lnSpc>
              <a:buFont typeface="+mj-lt"/>
              <a:buAutoNum type="arabicPeriod"/>
            </a:pPr>
            <a:r>
              <a:rPr lang="en-US" sz="4000" dirty="0"/>
              <a:t>Why risk management</a:t>
            </a:r>
            <a:r>
              <a:rPr lang="en-US" sz="4000" dirty="0" smtClean="0"/>
              <a:t>?</a:t>
            </a:r>
            <a:endParaRPr lang="en-US" sz="4000" dirty="0"/>
          </a:p>
          <a:p>
            <a:pPr marL="457200" lvl="0" indent="-457200">
              <a:lnSpc>
                <a:spcPct val="150000"/>
              </a:lnSpc>
              <a:buFont typeface="+mj-lt"/>
              <a:buAutoNum type="arabicPeriod"/>
            </a:pPr>
            <a:r>
              <a:rPr lang="en-US" sz="4000" dirty="0"/>
              <a:t>The risk management </a:t>
            </a:r>
            <a:r>
              <a:rPr lang="en-US" sz="4000" dirty="0" smtClean="0"/>
              <a:t>process</a:t>
            </a:r>
            <a:endParaRPr lang="en-US" sz="4000" dirty="0"/>
          </a:p>
          <a:p>
            <a:pPr marL="457200" lvl="0" indent="-457200">
              <a:lnSpc>
                <a:spcPct val="150000"/>
              </a:lnSpc>
              <a:buFont typeface="+mj-lt"/>
              <a:buAutoNum type="arabicPeriod"/>
            </a:pPr>
            <a:r>
              <a:rPr lang="en-US" sz="4000" dirty="0"/>
              <a:t>Setting objectives: The </a:t>
            </a:r>
            <a:r>
              <a:rPr lang="en-US" sz="4000" dirty="0" err="1"/>
              <a:t>Kunda</a:t>
            </a:r>
            <a:r>
              <a:rPr lang="en-US" sz="4000" dirty="0"/>
              <a:t> Island scenario</a:t>
            </a:r>
          </a:p>
        </p:txBody>
      </p:sp>
    </p:spTree>
    <p:extLst>
      <p:ext uri="{BB962C8B-B14F-4D97-AF65-F5344CB8AC3E}">
        <p14:creationId xmlns:p14="http://schemas.microsoft.com/office/powerpoint/2010/main" val="1520770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t>
            </a:r>
            <a:r>
              <a:rPr lang="en-US" dirty="0" smtClean="0"/>
              <a:t>isk </a:t>
            </a:r>
            <a:r>
              <a:rPr lang="en-US" dirty="0"/>
              <a:t>management is a continuous activity, rather than a static event or once-off activity. </a:t>
            </a:r>
          </a:p>
        </p:txBody>
      </p:sp>
      <p:pic>
        <p:nvPicPr>
          <p:cNvPr id="4" name="Picture 3"/>
          <p:cNvPicPr>
            <a:picLocks noChangeAspect="1"/>
          </p:cNvPicPr>
          <p:nvPr/>
        </p:nvPicPr>
        <p:blipFill>
          <a:blip r:embed="rId2"/>
          <a:stretch>
            <a:fillRect/>
          </a:stretch>
        </p:blipFill>
        <p:spPr>
          <a:xfrm>
            <a:off x="5221706" y="2104625"/>
            <a:ext cx="6352172" cy="4203853"/>
          </a:xfrm>
          <a:prstGeom prst="rect">
            <a:avLst/>
          </a:prstGeom>
        </p:spPr>
      </p:pic>
      <p:sp>
        <p:nvSpPr>
          <p:cNvPr id="3" name="Rectangle 2"/>
          <p:cNvSpPr/>
          <p:nvPr/>
        </p:nvSpPr>
        <p:spPr>
          <a:xfrm>
            <a:off x="558117" y="2642483"/>
            <a:ext cx="4265911" cy="830997"/>
          </a:xfrm>
          <a:prstGeom prst="rect">
            <a:avLst/>
          </a:prstGeom>
          <a:noFill/>
        </p:spPr>
        <p:txBody>
          <a:bodyPr wrap="none" lIns="91440" tIns="45720" rIns="91440" bIns="45720">
            <a:spAutoFit/>
          </a:bodyPr>
          <a:lstStyle/>
          <a:p>
            <a:r>
              <a:rPr lang="en-US" sz="2400" dirty="0" smtClean="0">
                <a:ln w="0"/>
                <a:solidFill>
                  <a:schemeClr val="bg1"/>
                </a:solidFill>
              </a:rPr>
              <a:t>Need to take place </a:t>
            </a:r>
          </a:p>
          <a:p>
            <a:r>
              <a:rPr lang="en-US" sz="2400" dirty="0" smtClean="0">
                <a:ln w="0"/>
                <a:solidFill>
                  <a:schemeClr val="bg1"/>
                </a:solidFill>
              </a:rPr>
              <a:t>at every stage of the project </a:t>
            </a:r>
            <a:endParaRPr lang="en-US" sz="2400" b="0" cap="none" spc="0" dirty="0">
              <a:ln w="0"/>
              <a:solidFill>
                <a:schemeClr val="bg1"/>
              </a:solidFill>
              <a:effectLst/>
            </a:endParaRPr>
          </a:p>
        </p:txBody>
      </p:sp>
    </p:spTree>
    <p:extLst>
      <p:ext uri="{BB962C8B-B14F-4D97-AF65-F5344CB8AC3E}">
        <p14:creationId xmlns:p14="http://schemas.microsoft.com/office/powerpoint/2010/main" val="2427321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 monitoring </a:t>
            </a:r>
            <a:endParaRPr lang="en-US" dirty="0"/>
          </a:p>
        </p:txBody>
      </p:sp>
      <p:sp>
        <p:nvSpPr>
          <p:cNvPr id="3" name="Content Placeholder 2"/>
          <p:cNvSpPr>
            <a:spLocks noGrp="1"/>
          </p:cNvSpPr>
          <p:nvPr>
            <p:ph idx="1"/>
          </p:nvPr>
        </p:nvSpPr>
        <p:spPr>
          <a:xfrm>
            <a:off x="560007" y="2336873"/>
            <a:ext cx="6628124" cy="3352627"/>
          </a:xfrm>
        </p:spPr>
        <p:style>
          <a:lnRef idx="2">
            <a:schemeClr val="accent2"/>
          </a:lnRef>
          <a:fillRef idx="1">
            <a:schemeClr val="lt1"/>
          </a:fillRef>
          <a:effectRef idx="0">
            <a:schemeClr val="accent2"/>
          </a:effectRef>
          <a:fontRef idx="minor">
            <a:schemeClr val="dk1"/>
          </a:fontRef>
        </p:style>
        <p:txBody>
          <a:bodyPr>
            <a:normAutofit/>
          </a:bodyPr>
          <a:lstStyle/>
          <a:p>
            <a:r>
              <a:rPr lang="en-US" sz="3200" dirty="0" smtClean="0"/>
              <a:t>Constant monitoring and controlling of uncertainties is part and parcel of ensuring successful project delivery </a:t>
            </a:r>
            <a:endParaRPr lang="en-US" sz="3200" dirty="0"/>
          </a:p>
        </p:txBody>
      </p:sp>
      <p:pic>
        <p:nvPicPr>
          <p:cNvPr id="6146" name="Picture 2" descr="Image result for schedule cost and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131" y="2336873"/>
            <a:ext cx="4588448" cy="335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54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risk management canvas</a:t>
            </a:r>
          </a:p>
        </p:txBody>
      </p:sp>
      <p:pic>
        <p:nvPicPr>
          <p:cNvPr id="4" name="Picture 3"/>
          <p:cNvPicPr>
            <a:picLocks noChangeAspect="1"/>
          </p:cNvPicPr>
          <p:nvPr/>
        </p:nvPicPr>
        <p:blipFill>
          <a:blip r:embed="rId2"/>
          <a:stretch>
            <a:fillRect/>
          </a:stretch>
        </p:blipFill>
        <p:spPr>
          <a:xfrm>
            <a:off x="5487251" y="2024133"/>
            <a:ext cx="4374231" cy="4611031"/>
          </a:xfrm>
          <a:prstGeom prst="rect">
            <a:avLst/>
          </a:prstGeom>
        </p:spPr>
      </p:pic>
      <p:sp>
        <p:nvSpPr>
          <p:cNvPr id="3" name="Rectangle 2"/>
          <p:cNvSpPr/>
          <p:nvPr/>
        </p:nvSpPr>
        <p:spPr>
          <a:xfrm>
            <a:off x="2243724" y="2449978"/>
            <a:ext cx="1448153" cy="9233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Tool</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67290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risk management practice</a:t>
            </a:r>
            <a:endParaRPr lang="en-US" dirty="0"/>
          </a:p>
        </p:txBody>
      </p:sp>
      <p:sp>
        <p:nvSpPr>
          <p:cNvPr id="3" name="Content Placeholder 2"/>
          <p:cNvSpPr>
            <a:spLocks noGrp="1"/>
          </p:cNvSpPr>
          <p:nvPr>
            <p:ph idx="1"/>
          </p:nvPr>
        </p:nvSpPr>
        <p:spPr>
          <a:xfrm>
            <a:off x="417853" y="2156936"/>
            <a:ext cx="9613861" cy="3599316"/>
          </a:xfrm>
        </p:spPr>
        <p:txBody>
          <a:bodyPr/>
          <a:lstStyle/>
          <a:p>
            <a:r>
              <a:rPr lang="en-US" dirty="0" smtClean="0"/>
              <a:t>Adoption of Risk manage net regime (such as ISO 31000).</a:t>
            </a:r>
          </a:p>
          <a:p>
            <a:r>
              <a:rPr lang="en-US" dirty="0" smtClean="0"/>
              <a:t>Insuring organization wide application and compliance .</a:t>
            </a:r>
          </a:p>
          <a:p>
            <a:r>
              <a:rPr lang="en-US" dirty="0" smtClean="0"/>
              <a:t>Compliance means commitment that RMP is consistently applied and all elements considered through project life cycle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428" y="3956594"/>
            <a:ext cx="4320572" cy="2901406"/>
          </a:xfrm>
          <a:prstGeom prst="rect">
            <a:avLst/>
          </a:prstGeom>
        </p:spPr>
      </p:pic>
    </p:spTree>
    <p:extLst>
      <p:ext uri="{BB962C8B-B14F-4D97-AF65-F5344CB8AC3E}">
        <p14:creationId xmlns:p14="http://schemas.microsoft.com/office/powerpoint/2010/main" val="3935989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in most organization</a:t>
            </a:r>
            <a:endParaRPr lang="en-US" dirty="0"/>
          </a:p>
        </p:txBody>
      </p:sp>
      <p:sp>
        <p:nvSpPr>
          <p:cNvPr id="3" name="Content Placeholder 2"/>
          <p:cNvSpPr>
            <a:spLocks noGrp="1"/>
          </p:cNvSpPr>
          <p:nvPr>
            <p:ph idx="1"/>
          </p:nvPr>
        </p:nvSpPr>
        <p:spPr>
          <a:xfrm>
            <a:off x="283279" y="2096242"/>
            <a:ext cx="8559932" cy="2596074"/>
          </a:xfrm>
        </p:spPr>
        <p:txBody>
          <a:bodyPr/>
          <a:lstStyle/>
          <a:p>
            <a:r>
              <a:rPr lang="en-US" dirty="0" smtClean="0"/>
              <a:t>The belief that once the RMP has been undertaken, the job is done.</a:t>
            </a:r>
          </a:p>
          <a:p>
            <a:endParaRPr lang="en-US" dirty="0"/>
          </a:p>
          <a:p>
            <a:r>
              <a:rPr lang="en-US" dirty="0" smtClean="0"/>
              <a:t>RMP become no more than tick-the-box compliance </a:t>
            </a:r>
            <a:endParaRPr lang="en-US" dirty="0"/>
          </a:p>
        </p:txBody>
      </p:sp>
      <p:pic>
        <p:nvPicPr>
          <p:cNvPr id="10242" name="Picture 2" descr="Image result for tick the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217" y="3870303"/>
            <a:ext cx="4425783" cy="298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470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life cycle and Complexity </a:t>
            </a:r>
            <a:endParaRPr lang="en-US" dirty="0"/>
          </a:p>
        </p:txBody>
      </p:sp>
      <p:sp>
        <p:nvSpPr>
          <p:cNvPr id="3" name="Content Placeholder 2"/>
          <p:cNvSpPr>
            <a:spLocks noGrp="1"/>
          </p:cNvSpPr>
          <p:nvPr>
            <p:ph idx="1"/>
          </p:nvPr>
        </p:nvSpPr>
        <p:spPr/>
        <p:txBody>
          <a:bodyPr/>
          <a:lstStyle/>
          <a:p>
            <a:r>
              <a:rPr lang="en-US" dirty="0" smtClean="0"/>
              <a:t>There are high level of uncertainty at outset. (no sufficient data)</a:t>
            </a:r>
          </a:p>
          <a:p>
            <a:r>
              <a:rPr lang="en-US" dirty="0" smtClean="0"/>
              <a:t>When project commences  further information becomes available.</a:t>
            </a:r>
          </a:p>
          <a:p>
            <a:r>
              <a:rPr lang="en-US" dirty="0" smtClean="0"/>
              <a:t>The previous assumption changes …..</a:t>
            </a:r>
          </a:p>
          <a:p>
            <a:r>
              <a:rPr lang="en-US" dirty="0" smtClean="0"/>
              <a:t>Creates new uncertainties .</a:t>
            </a:r>
          </a:p>
          <a:p>
            <a:r>
              <a:rPr lang="en-US" dirty="0" smtClean="0"/>
              <a:t>You must revisit and update  </a:t>
            </a:r>
            <a:endParaRPr lang="en-US" dirty="0"/>
          </a:p>
        </p:txBody>
      </p:sp>
      <p:pic>
        <p:nvPicPr>
          <p:cNvPr id="7170" name="Picture 2" descr="Image result for project life cycle and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157" y="3080085"/>
            <a:ext cx="3777915" cy="377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7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Risk management </a:t>
            </a:r>
            <a:r>
              <a:rPr lang="en-US" dirty="0" smtClean="0"/>
              <a:t>is a </a:t>
            </a:r>
            <a:r>
              <a:rPr lang="en-US" dirty="0"/>
              <a:t>dynamic </a:t>
            </a:r>
            <a:r>
              <a:rPr lang="en-US" dirty="0" smtClean="0"/>
              <a:t>process</a:t>
            </a:r>
            <a:endParaRPr lang="en-US" dirty="0"/>
          </a:p>
        </p:txBody>
      </p:sp>
      <p:sp>
        <p:nvSpPr>
          <p:cNvPr id="3" name="Content Placeholder 2"/>
          <p:cNvSpPr>
            <a:spLocks noGrp="1"/>
          </p:cNvSpPr>
          <p:nvPr>
            <p:ph idx="1"/>
          </p:nvPr>
        </p:nvSpPr>
        <p:spPr>
          <a:xfrm>
            <a:off x="680321" y="2336873"/>
            <a:ext cx="9613861" cy="1934338"/>
          </a:xfrm>
        </p:spPr>
        <p:txBody>
          <a:bodyPr>
            <a:normAutofit fontScale="92500" lnSpcReduction="20000"/>
          </a:bodyPr>
          <a:lstStyle/>
          <a:p>
            <a:r>
              <a:rPr lang="en-US" dirty="0"/>
              <a:t>Risk management should therefore be viewed as a dynamic process that is designed to contribute to project or organizational success</a:t>
            </a:r>
            <a:r>
              <a:rPr lang="en-US" dirty="0" smtClean="0"/>
              <a:t>.</a:t>
            </a:r>
          </a:p>
          <a:p>
            <a:endParaRPr lang="en-US" dirty="0"/>
          </a:p>
          <a:p>
            <a:r>
              <a:rPr lang="en-US" dirty="0" smtClean="0"/>
              <a:t>RMP demands continual review </a:t>
            </a:r>
            <a:br>
              <a:rPr lang="en-US" dirty="0" smtClean="0"/>
            </a:br>
            <a:r>
              <a:rPr lang="en-US" dirty="0" smtClean="0"/>
              <a:t>and modification to keep up with</a:t>
            </a:r>
            <a:br>
              <a:rPr lang="en-US" dirty="0" smtClean="0"/>
            </a:br>
            <a:r>
              <a:rPr lang="en-US" dirty="0" smtClean="0"/>
              <a:t>potential challenges and risks </a:t>
            </a:r>
            <a:endParaRPr lang="en-US" dirty="0"/>
          </a:p>
        </p:txBody>
      </p:sp>
      <p:pic>
        <p:nvPicPr>
          <p:cNvPr id="5" name="Picture 4"/>
          <p:cNvPicPr>
            <a:picLocks noChangeAspect="1"/>
          </p:cNvPicPr>
          <p:nvPr/>
        </p:nvPicPr>
        <p:blipFill>
          <a:blip r:embed="rId4"/>
          <a:stretch>
            <a:fillRect/>
          </a:stretch>
        </p:blipFill>
        <p:spPr>
          <a:xfrm>
            <a:off x="6400800" y="3110953"/>
            <a:ext cx="4774281" cy="3576126"/>
          </a:xfrm>
          <a:prstGeom prst="rect">
            <a:avLst/>
          </a:prstGeom>
        </p:spPr>
      </p:pic>
      <p:pic>
        <p:nvPicPr>
          <p:cNvPr id="7" name="V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76677" y="3113116"/>
            <a:ext cx="6394218" cy="3593940"/>
          </a:xfrm>
          <a:prstGeom prst="rect">
            <a:avLst/>
          </a:prstGeom>
        </p:spPr>
      </p:pic>
    </p:spTree>
    <p:extLst>
      <p:ext uri="{BB962C8B-B14F-4D97-AF65-F5344CB8AC3E}">
        <p14:creationId xmlns:p14="http://schemas.microsoft.com/office/powerpoint/2010/main" val="2031709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7032694" cy="1754326"/>
          </a:xfrm>
          <a:prstGeom prst="rect">
            <a:avLst/>
          </a:prstGeom>
        </p:spPr>
        <p:txBody>
          <a:bodyPr wrap="none">
            <a:spAutoFit/>
          </a:bodyPr>
          <a:lstStyle/>
          <a:p>
            <a:r>
              <a:rPr lang="en-US" sz="5400" b="1" dirty="0">
                <a:solidFill>
                  <a:srgbClr val="FFC000"/>
                </a:solidFill>
                <a:latin typeface="Open Sans"/>
              </a:rPr>
              <a:t>Knowledge check 1: </a:t>
            </a:r>
            <a:endParaRPr lang="en-US" sz="5400" b="1" dirty="0" smtClean="0">
              <a:solidFill>
                <a:srgbClr val="FFC000"/>
              </a:solidFill>
              <a:latin typeface="Open Sans"/>
            </a:endParaRPr>
          </a:p>
          <a:p>
            <a:r>
              <a:rPr lang="en-US" sz="5400" b="1" dirty="0" smtClean="0">
                <a:solidFill>
                  <a:srgbClr val="FFC000"/>
                </a:solidFill>
                <a:latin typeface="Open Sans"/>
              </a:rPr>
              <a:t>The </a:t>
            </a:r>
            <a:r>
              <a:rPr lang="en-US" sz="5400" b="1" dirty="0">
                <a:solidFill>
                  <a:srgbClr val="FFC000"/>
                </a:solidFill>
                <a:latin typeface="Open Sans"/>
              </a:rPr>
              <a:t>fundamentals</a:t>
            </a:r>
            <a:endParaRPr lang="en-US" sz="5400" b="1" i="0" dirty="0">
              <a:solidFill>
                <a:srgbClr val="FFC000"/>
              </a:solidFill>
              <a:effectLst/>
              <a:latin typeface="Open Sans"/>
            </a:endParaRPr>
          </a:p>
        </p:txBody>
      </p:sp>
    </p:spTree>
    <p:extLst>
      <p:ext uri="{BB962C8B-B14F-4D97-AF65-F5344CB8AC3E}">
        <p14:creationId xmlns:p14="http://schemas.microsoft.com/office/powerpoint/2010/main" val="3847775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1</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In a project setting, whose job includes risk management?</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 project manager</a:t>
            </a:r>
          </a:p>
          <a:p>
            <a:pPr marL="285750" indent="-285750">
              <a:lnSpc>
                <a:spcPct val="200000"/>
              </a:lnSpc>
              <a:buFont typeface="Arial" panose="020B0604020202020204" pitchFamily="34" charset="0"/>
              <a:buChar char="•"/>
            </a:pPr>
            <a:r>
              <a:rPr lang="en-US" sz="2000" dirty="0">
                <a:solidFill>
                  <a:srgbClr val="00B0F0"/>
                </a:solidFill>
                <a:latin typeface="Open Sans"/>
              </a:rPr>
              <a:t>A business manager</a:t>
            </a:r>
          </a:p>
          <a:p>
            <a:pPr marL="285750" indent="-285750">
              <a:lnSpc>
                <a:spcPct val="200000"/>
              </a:lnSpc>
              <a:buFont typeface="Arial" panose="020B0604020202020204" pitchFamily="34" charset="0"/>
              <a:buChar char="•"/>
            </a:pPr>
            <a:r>
              <a:rPr lang="en-US" sz="2000" dirty="0">
                <a:solidFill>
                  <a:srgbClr val="00B0F0"/>
                </a:solidFill>
                <a:latin typeface="Open Sans"/>
              </a:rPr>
              <a:t>An entrepreneur</a:t>
            </a:r>
          </a:p>
          <a:p>
            <a:pPr marL="285750" indent="-285750">
              <a:lnSpc>
                <a:spcPct val="200000"/>
              </a:lnSpc>
              <a:buFont typeface="Arial" panose="020B0604020202020204" pitchFamily="34" charset="0"/>
              <a:buChar char="•"/>
            </a:pPr>
            <a:r>
              <a:rPr lang="en-US" sz="2000" dirty="0">
                <a:solidFill>
                  <a:srgbClr val="00B0F0"/>
                </a:solidFill>
                <a:latin typeface="Open Sans"/>
              </a:rPr>
              <a:t>All of the </a:t>
            </a:r>
            <a:r>
              <a:rPr lang="en-US" sz="2000" dirty="0" smtClean="0">
                <a:solidFill>
                  <a:srgbClr val="00B0F0"/>
                </a:solidFill>
                <a:latin typeface="Open Sans"/>
              </a:rPr>
              <a:t>above</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750185" y="4160758"/>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management is undertaken by anyone working on a project (or in an </a:t>
            </a:r>
            <a:r>
              <a:rPr lang="en-US" dirty="0" err="1"/>
              <a:t>organisation</a:t>
            </a:r>
            <a:r>
              <a:rPr lang="en-US" dirty="0"/>
              <a:t>), who is responsible for ensuring objectives are met.</a:t>
            </a:r>
          </a:p>
        </p:txBody>
      </p:sp>
    </p:spTree>
    <p:extLst>
      <p:ext uri="{BB962C8B-B14F-4D97-AF65-F5344CB8AC3E}">
        <p14:creationId xmlns:p14="http://schemas.microsoft.com/office/powerpoint/2010/main" val="2743668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2</a:t>
            </a:r>
            <a:endParaRPr lang="en-US" sz="2800" b="1" i="0" u="sng" dirty="0">
              <a:solidFill>
                <a:srgbClr val="C00000"/>
              </a:solidFill>
              <a:effectLst/>
              <a:latin typeface="Open Sans"/>
            </a:endParaRPr>
          </a:p>
        </p:txBody>
      </p:sp>
      <p:sp>
        <p:nvSpPr>
          <p:cNvPr id="3" name="Rectangle 2"/>
          <p:cNvSpPr/>
          <p:nvPr/>
        </p:nvSpPr>
        <p:spPr>
          <a:xfrm>
            <a:off x="2011981" y="870690"/>
            <a:ext cx="8382447" cy="461665"/>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source - or origin - of a risk?</a:t>
            </a:r>
          </a:p>
        </p:txBody>
      </p:sp>
      <p:sp>
        <p:nvSpPr>
          <p:cNvPr id="9" name="Rectangle 8"/>
          <p:cNvSpPr/>
          <p:nvPr/>
        </p:nvSpPr>
        <p:spPr>
          <a:xfrm>
            <a:off x="2297211" y="2067100"/>
            <a:ext cx="4289569"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 certain future event</a:t>
            </a:r>
          </a:p>
          <a:p>
            <a:pPr marL="285750" indent="-285750">
              <a:lnSpc>
                <a:spcPct val="200000"/>
              </a:lnSpc>
              <a:buFont typeface="Arial" panose="020B0604020202020204" pitchFamily="34" charset="0"/>
              <a:buChar char="•"/>
            </a:pPr>
            <a:r>
              <a:rPr lang="en-US" sz="2000" dirty="0">
                <a:solidFill>
                  <a:srgbClr val="00B0F0"/>
                </a:solidFill>
                <a:latin typeface="Open Sans"/>
              </a:rPr>
              <a:t>An uncertain future event </a:t>
            </a:r>
          </a:p>
          <a:p>
            <a:pPr marL="285750" indent="-285750">
              <a:lnSpc>
                <a:spcPct val="200000"/>
              </a:lnSpc>
              <a:buFont typeface="Arial" panose="020B0604020202020204" pitchFamily="34" charset="0"/>
              <a:buChar char="•"/>
            </a:pPr>
            <a:r>
              <a:rPr lang="en-US" sz="2000" dirty="0">
                <a:solidFill>
                  <a:srgbClr val="00B0F0"/>
                </a:solidFill>
                <a:latin typeface="Open Sans"/>
              </a:rPr>
              <a:t>A new manager</a:t>
            </a:r>
          </a:p>
          <a:p>
            <a:pPr marL="285750" indent="-285750">
              <a:lnSpc>
                <a:spcPct val="200000"/>
              </a:lnSpc>
              <a:buFont typeface="Arial" panose="020B0604020202020204" pitchFamily="34" charset="0"/>
              <a:buChar char="•"/>
            </a:pPr>
            <a:r>
              <a:rPr lang="en-US" sz="2000" dirty="0">
                <a:solidFill>
                  <a:srgbClr val="00B0F0"/>
                </a:solidFill>
                <a:latin typeface="Open Sans"/>
              </a:rPr>
              <a:t>Loss of profit</a:t>
            </a:r>
          </a:p>
        </p:txBody>
      </p:sp>
      <p:pic>
        <p:nvPicPr>
          <p:cNvPr id="11" name="Picture 10"/>
          <p:cNvPicPr>
            <a:picLocks noChangeAspect="1"/>
          </p:cNvPicPr>
          <p:nvPr/>
        </p:nvPicPr>
        <p:blipFill>
          <a:blip r:embed="rId2"/>
          <a:stretch>
            <a:fillRect/>
          </a:stretch>
        </p:blipFill>
        <p:spPr>
          <a:xfrm>
            <a:off x="2011981" y="2978959"/>
            <a:ext cx="342089" cy="365413"/>
          </a:xfrm>
          <a:prstGeom prst="rect">
            <a:avLst/>
          </a:prstGeom>
        </p:spPr>
      </p:pic>
      <p:sp>
        <p:nvSpPr>
          <p:cNvPr id="7" name="Rectangle 6"/>
          <p:cNvSpPr/>
          <p:nvPr/>
        </p:nvSpPr>
        <p:spPr>
          <a:xfrm>
            <a:off x="6344449" y="4894725"/>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All risks derive from the uncertain future events that may occur within a project or </a:t>
            </a:r>
            <a:r>
              <a:rPr lang="en-US" dirty="0" err="1"/>
              <a:t>organisation</a:t>
            </a:r>
            <a:r>
              <a:rPr lang="en-US" dirty="0"/>
              <a:t>.</a:t>
            </a:r>
          </a:p>
        </p:txBody>
      </p:sp>
    </p:spTree>
    <p:extLst>
      <p:ext uri="{BB962C8B-B14F-4D97-AF65-F5344CB8AC3E}">
        <p14:creationId xmlns:p14="http://schemas.microsoft.com/office/powerpoint/2010/main" val="3925609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you will learn in this </a:t>
            </a:r>
            <a:r>
              <a:rPr lang="en-US" b="1" dirty="0" smtClean="0"/>
              <a:t>section</a:t>
            </a:r>
            <a:endParaRPr lang="en-US" dirty="0"/>
          </a:p>
        </p:txBody>
      </p:sp>
      <p:sp>
        <p:nvSpPr>
          <p:cNvPr id="6" name="Content Placeholder 5"/>
          <p:cNvSpPr>
            <a:spLocks noGrp="1"/>
          </p:cNvSpPr>
          <p:nvPr>
            <p:ph idx="1"/>
          </p:nvPr>
        </p:nvSpPr>
        <p:spPr/>
        <p:txBody>
          <a:bodyPr/>
          <a:lstStyle/>
          <a:p>
            <a:r>
              <a:rPr lang="en-US" dirty="0"/>
              <a:t>Define risk management</a:t>
            </a:r>
          </a:p>
          <a:p>
            <a:r>
              <a:rPr lang="en-US" dirty="0" smtClean="0"/>
              <a:t>Recognize </a:t>
            </a:r>
            <a:r>
              <a:rPr lang="en-US" dirty="0"/>
              <a:t>why it's important to set the context and objectives for the risk management process</a:t>
            </a:r>
          </a:p>
          <a:p>
            <a:r>
              <a:rPr lang="en-US" dirty="0" smtClean="0"/>
              <a:t>Recognize </a:t>
            </a:r>
            <a:r>
              <a:rPr lang="en-US" dirty="0"/>
              <a:t>why it's necessary to apply a risk management process in a project, and</a:t>
            </a:r>
          </a:p>
          <a:p>
            <a:r>
              <a:rPr lang="en-US" dirty="0" smtClean="0"/>
              <a:t>Summaries </a:t>
            </a:r>
            <a:r>
              <a:rPr lang="en-US" dirty="0"/>
              <a:t>and classify each step of the risk management process by using the Risk Management Canvas.</a:t>
            </a:r>
          </a:p>
          <a:p>
            <a:endParaRPr lang="en-US" dirty="0"/>
          </a:p>
        </p:txBody>
      </p:sp>
    </p:spTree>
    <p:extLst>
      <p:ext uri="{BB962C8B-B14F-4D97-AF65-F5344CB8AC3E}">
        <p14:creationId xmlns:p14="http://schemas.microsoft.com/office/powerpoint/2010/main" val="3244815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3</a:t>
            </a:r>
            <a:endParaRPr lang="en-US" sz="2800" b="1" i="0" u="sng" dirty="0">
              <a:solidFill>
                <a:srgbClr val="C00000"/>
              </a:solidFill>
              <a:effectLst/>
              <a:latin typeface="Open Sans"/>
            </a:endParaRPr>
          </a:p>
        </p:txBody>
      </p:sp>
      <p:sp>
        <p:nvSpPr>
          <p:cNvPr id="3" name="Rectangle 2"/>
          <p:cNvSpPr/>
          <p:nvPr/>
        </p:nvSpPr>
        <p:spPr>
          <a:xfrm>
            <a:off x="2011981" y="870690"/>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Is this statement true or false? Risk only identifies the negative future events within a project or </a:t>
            </a:r>
            <a:r>
              <a:rPr lang="en-US" sz="2400" b="1" dirty="0" err="1">
                <a:solidFill>
                  <a:schemeClr val="bg1"/>
                </a:solidFill>
              </a:rPr>
              <a:t>organisation</a:t>
            </a:r>
            <a:r>
              <a:rPr lang="en-US" sz="2400" b="1" dirty="0">
                <a:solidFill>
                  <a:schemeClr val="bg1"/>
                </a:solidFill>
              </a:rPr>
              <a:t>.</a:t>
            </a:r>
          </a:p>
        </p:txBody>
      </p:sp>
      <p:sp>
        <p:nvSpPr>
          <p:cNvPr id="9" name="Rectangle 8"/>
          <p:cNvSpPr/>
          <p:nvPr/>
        </p:nvSpPr>
        <p:spPr>
          <a:xfrm>
            <a:off x="2297211" y="2067100"/>
            <a:ext cx="3341121" cy="1227965"/>
          </a:xfrm>
          <a:prstGeom prst="rect">
            <a:avLst/>
          </a:prstGeom>
        </p:spPr>
        <p:txBody>
          <a:bodyPr wrap="square">
            <a:spAutoFit/>
          </a:bodyPr>
          <a:lstStyle/>
          <a:p>
            <a:pPr marL="285750" indent="-285750">
              <a:lnSpc>
                <a:spcPct val="200000"/>
              </a:lnSpc>
              <a:buFont typeface="Arial" panose="020B0604020202020204" pitchFamily="34" charset="0"/>
              <a:buChar char="•"/>
            </a:pPr>
            <a:r>
              <a:rPr lang="fr-FR" sz="2000" dirty="0" err="1">
                <a:solidFill>
                  <a:srgbClr val="00B0F0"/>
                </a:solidFill>
                <a:latin typeface="Open Sans"/>
              </a:rPr>
              <a:t>True</a:t>
            </a:r>
            <a:endParaRPr lang="fr-FR" sz="2000" dirty="0">
              <a:solidFill>
                <a:srgbClr val="00B0F0"/>
              </a:solidFill>
              <a:latin typeface="Open Sans"/>
            </a:endParaRPr>
          </a:p>
          <a:p>
            <a:pPr marL="285750" indent="-285750">
              <a:lnSpc>
                <a:spcPct val="200000"/>
              </a:lnSpc>
              <a:buFont typeface="Arial" panose="020B0604020202020204" pitchFamily="34" charset="0"/>
              <a:buChar char="•"/>
            </a:pPr>
            <a:r>
              <a:rPr lang="fr-FR" sz="2000" dirty="0">
                <a:solidFill>
                  <a:srgbClr val="00B0F0"/>
                </a:solidFill>
                <a:latin typeface="Open Sans"/>
              </a:rPr>
              <a:t>False </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938500" y="2929652"/>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can be positive or negative. While negative risk concerns itself with harm, injury, loss of profit and even death, positive risk identifies potential opportunities.</a:t>
            </a:r>
          </a:p>
        </p:txBody>
      </p:sp>
    </p:spTree>
    <p:extLst>
      <p:ext uri="{BB962C8B-B14F-4D97-AF65-F5344CB8AC3E}">
        <p14:creationId xmlns:p14="http://schemas.microsoft.com/office/powerpoint/2010/main" val="3663466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4</a:t>
            </a:r>
            <a:endParaRPr lang="en-US" sz="2800" b="1" i="0" u="sng" dirty="0">
              <a:solidFill>
                <a:srgbClr val="C00000"/>
              </a:solidFill>
              <a:effectLst/>
              <a:latin typeface="Open Sans"/>
            </a:endParaRPr>
          </a:p>
        </p:txBody>
      </p:sp>
      <p:sp>
        <p:nvSpPr>
          <p:cNvPr id="3" name="Rectangle 2"/>
          <p:cNvSpPr/>
          <p:nvPr/>
        </p:nvSpPr>
        <p:spPr>
          <a:xfrm>
            <a:off x="2011981" y="870690"/>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definitions most accurately describes risk?</a:t>
            </a:r>
          </a:p>
        </p:txBody>
      </p:sp>
      <p:sp>
        <p:nvSpPr>
          <p:cNvPr id="9" name="Rectangle 8"/>
          <p:cNvSpPr/>
          <p:nvPr/>
        </p:nvSpPr>
        <p:spPr>
          <a:xfrm>
            <a:off x="2297211" y="2067100"/>
            <a:ext cx="8443114"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Risk is the uncertainty on the achievement of your objectives </a:t>
            </a:r>
          </a:p>
          <a:p>
            <a:pPr marL="285750" indent="-285750">
              <a:lnSpc>
                <a:spcPct val="200000"/>
              </a:lnSpc>
              <a:buFont typeface="Arial" panose="020B0604020202020204" pitchFamily="34" charset="0"/>
              <a:buChar char="•"/>
            </a:pPr>
            <a:r>
              <a:rPr lang="en-US" sz="2000" dirty="0">
                <a:solidFill>
                  <a:srgbClr val="00B0F0"/>
                </a:solidFill>
                <a:latin typeface="Open Sans"/>
              </a:rPr>
              <a:t>Risk is the plan implemented to achieve your objectives</a:t>
            </a:r>
          </a:p>
          <a:p>
            <a:pPr marL="285750" indent="-285750">
              <a:lnSpc>
                <a:spcPct val="200000"/>
              </a:lnSpc>
              <a:buFont typeface="Arial" panose="020B0604020202020204" pitchFamily="34" charset="0"/>
              <a:buChar char="•"/>
            </a:pPr>
            <a:r>
              <a:rPr lang="en-US" sz="2000" dirty="0">
                <a:solidFill>
                  <a:srgbClr val="00B0F0"/>
                </a:solidFill>
                <a:latin typeface="Open Sans"/>
              </a:rPr>
              <a:t>Risk is the resources and tasks undertaken to achieve your objectives</a:t>
            </a:r>
          </a:p>
          <a:p>
            <a:pPr marL="285750" indent="-285750">
              <a:lnSpc>
                <a:spcPct val="200000"/>
              </a:lnSpc>
              <a:buFont typeface="Arial" panose="020B0604020202020204" pitchFamily="34" charset="0"/>
              <a:buChar char="•"/>
            </a:pPr>
            <a:r>
              <a:rPr lang="en-US" sz="2000" dirty="0">
                <a:solidFill>
                  <a:srgbClr val="00B0F0"/>
                </a:solidFill>
                <a:latin typeface="Open Sans"/>
              </a:rPr>
              <a:t>Risk is unknown and can never be anticipated</a:t>
            </a:r>
          </a:p>
        </p:txBody>
      </p:sp>
      <p:pic>
        <p:nvPicPr>
          <p:cNvPr id="11" name="Picture 10"/>
          <p:cNvPicPr>
            <a:picLocks noChangeAspect="1"/>
          </p:cNvPicPr>
          <p:nvPr/>
        </p:nvPicPr>
        <p:blipFill>
          <a:blip r:embed="rId2"/>
          <a:stretch>
            <a:fillRect/>
          </a:stretch>
        </p:blipFill>
        <p:spPr>
          <a:xfrm>
            <a:off x="1840936" y="2364623"/>
            <a:ext cx="342089" cy="365413"/>
          </a:xfrm>
          <a:prstGeom prst="rect">
            <a:avLst/>
          </a:prstGeom>
        </p:spPr>
      </p:pic>
      <p:sp>
        <p:nvSpPr>
          <p:cNvPr id="7" name="Rectangle 6"/>
          <p:cNvSpPr/>
          <p:nvPr/>
        </p:nvSpPr>
        <p:spPr>
          <a:xfrm>
            <a:off x="6203204" y="4987058"/>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deals with uncertainty. Therefore, when we examine the word 'risk', we are considering those uncertainties that may impact how we achieve our objectives within a project or </a:t>
            </a:r>
            <a:r>
              <a:rPr lang="en-US" dirty="0" err="1"/>
              <a:t>organisation</a:t>
            </a:r>
            <a:r>
              <a:rPr lang="en-US" dirty="0"/>
              <a:t>.</a:t>
            </a:r>
          </a:p>
        </p:txBody>
      </p:sp>
    </p:spTree>
    <p:extLst>
      <p:ext uri="{BB962C8B-B14F-4D97-AF65-F5344CB8AC3E}">
        <p14:creationId xmlns:p14="http://schemas.microsoft.com/office/powerpoint/2010/main" val="3655556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5</a:t>
            </a:r>
            <a:endParaRPr lang="en-US" sz="2800" b="1" i="0" u="sng" dirty="0">
              <a:solidFill>
                <a:srgbClr val="C00000"/>
              </a:solidFill>
              <a:effectLst/>
              <a:latin typeface="Open Sans"/>
            </a:endParaRPr>
          </a:p>
        </p:txBody>
      </p:sp>
      <p:sp>
        <p:nvSpPr>
          <p:cNvPr id="3" name="Rectangle 2"/>
          <p:cNvSpPr/>
          <p:nvPr/>
        </p:nvSpPr>
        <p:spPr>
          <a:xfrm>
            <a:off x="2011981" y="870690"/>
            <a:ext cx="8382447" cy="461665"/>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risk management?</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 philosophy</a:t>
            </a:r>
          </a:p>
          <a:p>
            <a:pPr marL="285750" indent="-285750">
              <a:lnSpc>
                <a:spcPct val="200000"/>
              </a:lnSpc>
              <a:buFont typeface="Arial" panose="020B0604020202020204" pitchFamily="34" charset="0"/>
              <a:buChar char="•"/>
            </a:pPr>
            <a:r>
              <a:rPr lang="en-US" sz="2000" dirty="0">
                <a:solidFill>
                  <a:srgbClr val="00B0F0"/>
                </a:solidFill>
                <a:latin typeface="Open Sans"/>
              </a:rPr>
              <a:t>A </a:t>
            </a:r>
            <a:r>
              <a:rPr lang="en-US" sz="2000" dirty="0" smtClean="0">
                <a:solidFill>
                  <a:srgbClr val="00B0F0"/>
                </a:solidFill>
                <a:latin typeface="Open Sans"/>
              </a:rPr>
              <a:t>plan</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A project</a:t>
            </a:r>
          </a:p>
          <a:p>
            <a:pPr marL="285750" indent="-285750">
              <a:lnSpc>
                <a:spcPct val="200000"/>
              </a:lnSpc>
              <a:buFont typeface="Arial" panose="020B0604020202020204" pitchFamily="34" charset="0"/>
              <a:buChar char="•"/>
            </a:pPr>
            <a:r>
              <a:rPr lang="en-US" sz="2000" dirty="0">
                <a:solidFill>
                  <a:srgbClr val="00B0F0"/>
                </a:solidFill>
                <a:latin typeface="Open Sans"/>
              </a:rPr>
              <a:t>A process </a:t>
            </a:r>
          </a:p>
        </p:txBody>
      </p:sp>
      <p:pic>
        <p:nvPicPr>
          <p:cNvPr id="11" name="Picture 10"/>
          <p:cNvPicPr>
            <a:picLocks noChangeAspect="1"/>
          </p:cNvPicPr>
          <p:nvPr/>
        </p:nvPicPr>
        <p:blipFill>
          <a:blip r:embed="rId2"/>
          <a:stretch>
            <a:fillRect/>
          </a:stretch>
        </p:blipFill>
        <p:spPr>
          <a:xfrm>
            <a:off x="1907503" y="4160758"/>
            <a:ext cx="342089" cy="365413"/>
          </a:xfrm>
          <a:prstGeom prst="rect">
            <a:avLst/>
          </a:prstGeom>
        </p:spPr>
      </p:pic>
      <p:sp>
        <p:nvSpPr>
          <p:cNvPr id="7" name="Rectangle 6"/>
          <p:cNvSpPr/>
          <p:nvPr/>
        </p:nvSpPr>
        <p:spPr>
          <a:xfrm>
            <a:off x="6313453" y="3380977"/>
            <a:ext cx="5553694"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Risk </a:t>
            </a:r>
            <a:r>
              <a:rPr lang="en-US" dirty="0"/>
              <a:t>management is a systematic process that is applied to identify, assess and treat risks. It is done continuously throughout a project's life cycle, and is an iterative process that requires constant monitor and review.</a:t>
            </a:r>
            <a:endParaRPr lang="en-US" b="1" i="0" u="sng" dirty="0" smtClean="0">
              <a:solidFill>
                <a:srgbClr val="C00000"/>
              </a:solidFill>
              <a:effectLst/>
              <a:latin typeface="Open Sans"/>
            </a:endParaRPr>
          </a:p>
        </p:txBody>
      </p:sp>
    </p:spTree>
    <p:extLst>
      <p:ext uri="{BB962C8B-B14F-4D97-AF65-F5344CB8AC3E}">
        <p14:creationId xmlns:p14="http://schemas.microsoft.com/office/powerpoint/2010/main" val="266322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8931" y="2948481"/>
            <a:ext cx="10104049"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2-Why risk management</a:t>
            </a: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a:t>
            </a:r>
            <a:endPar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91293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7157" y="2609599"/>
            <a:ext cx="10429875" cy="1590675"/>
          </a:xfrm>
          <a:prstGeom prst="rect">
            <a:avLst/>
          </a:prstGeom>
        </p:spPr>
      </p:pic>
      <p:sp>
        <p:nvSpPr>
          <p:cNvPr id="3" name="Title 2"/>
          <p:cNvSpPr>
            <a:spLocks noGrp="1"/>
          </p:cNvSpPr>
          <p:nvPr>
            <p:ph type="title"/>
          </p:nvPr>
        </p:nvSpPr>
        <p:spPr/>
        <p:txBody>
          <a:bodyPr/>
          <a:lstStyle/>
          <a:p>
            <a:r>
              <a:rPr lang="en-US" dirty="0" smtClean="0"/>
              <a:t>Risk :</a:t>
            </a:r>
            <a:endParaRPr lang="en-US" dirty="0"/>
          </a:p>
        </p:txBody>
      </p:sp>
      <p:sp>
        <p:nvSpPr>
          <p:cNvPr id="5" name="Rectangle 4"/>
          <p:cNvSpPr/>
          <p:nvPr/>
        </p:nvSpPr>
        <p:spPr>
          <a:xfrm rot="1624152">
            <a:off x="8471411" y="832032"/>
            <a:ext cx="254031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Review</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76331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pic>
        <p:nvPicPr>
          <p:cNvPr id="4" name="Picture 3"/>
          <p:cNvPicPr>
            <a:picLocks noChangeAspect="1"/>
          </p:cNvPicPr>
          <p:nvPr/>
        </p:nvPicPr>
        <p:blipFill>
          <a:blip r:embed="rId2"/>
          <a:stretch>
            <a:fillRect/>
          </a:stretch>
        </p:blipFill>
        <p:spPr>
          <a:xfrm>
            <a:off x="680321" y="1983728"/>
            <a:ext cx="10193289" cy="4784787"/>
          </a:xfrm>
          <a:prstGeom prst="rect">
            <a:avLst/>
          </a:prstGeom>
        </p:spPr>
      </p:pic>
      <p:sp>
        <p:nvSpPr>
          <p:cNvPr id="5" name="Rectangle 4"/>
          <p:cNvSpPr/>
          <p:nvPr/>
        </p:nvSpPr>
        <p:spPr>
          <a:xfrm rot="1624152">
            <a:off x="8471411" y="832032"/>
            <a:ext cx="254031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Review</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2347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do we need to consider risk management</a:t>
            </a:r>
            <a:r>
              <a:rPr lang="en-US" b="1" dirty="0" smtClean="0"/>
              <a:t>?</a:t>
            </a:r>
            <a:endParaRPr lang="en-US" dirty="0"/>
          </a:p>
        </p:txBody>
      </p:sp>
      <p:sp>
        <p:nvSpPr>
          <p:cNvPr id="3" name="Content Placeholder 2"/>
          <p:cNvSpPr>
            <a:spLocks noGrp="1"/>
          </p:cNvSpPr>
          <p:nvPr>
            <p:ph idx="1"/>
          </p:nvPr>
        </p:nvSpPr>
        <p:spPr/>
        <p:txBody>
          <a:bodyPr>
            <a:normAutofit/>
          </a:bodyPr>
          <a:lstStyle/>
          <a:p>
            <a:r>
              <a:rPr lang="en-US" sz="2800" dirty="0" smtClean="0"/>
              <a:t>Two </a:t>
            </a:r>
            <a:r>
              <a:rPr lang="en-US" sz="2800" dirty="0"/>
              <a:t>main drivers why organizations devote time, money, and effort to the development and maintenance of their risk management regimes:</a:t>
            </a:r>
          </a:p>
        </p:txBody>
      </p:sp>
      <p:pic>
        <p:nvPicPr>
          <p:cNvPr id="4" name="Picture 3"/>
          <p:cNvPicPr>
            <a:picLocks noChangeAspect="1"/>
          </p:cNvPicPr>
          <p:nvPr/>
        </p:nvPicPr>
        <p:blipFill>
          <a:blip r:embed="rId2"/>
          <a:stretch>
            <a:fillRect/>
          </a:stretch>
        </p:blipFill>
        <p:spPr>
          <a:xfrm>
            <a:off x="8541983" y="3189371"/>
            <a:ext cx="2733612" cy="3452061"/>
          </a:xfrm>
          <a:prstGeom prst="rect">
            <a:avLst/>
          </a:prstGeom>
        </p:spPr>
      </p:pic>
    </p:spTree>
    <p:extLst>
      <p:ext uri="{BB962C8B-B14F-4D97-AF65-F5344CB8AC3E}">
        <p14:creationId xmlns:p14="http://schemas.microsoft.com/office/powerpoint/2010/main" val="2775513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the purpose of risk management is?</a:t>
            </a:r>
          </a:p>
        </p:txBody>
      </p:sp>
      <p:sp>
        <p:nvSpPr>
          <p:cNvPr id="3" name="Content Placeholder 2"/>
          <p:cNvSpPr>
            <a:spLocks noGrp="1"/>
          </p:cNvSpPr>
          <p:nvPr>
            <p:ph idx="1"/>
          </p:nvPr>
        </p:nvSpPr>
        <p:spPr>
          <a:xfrm>
            <a:off x="680322" y="2336873"/>
            <a:ext cx="7140204" cy="3599316"/>
          </a:xfrm>
        </p:spPr>
        <p:txBody>
          <a:bodyPr/>
          <a:lstStyle/>
          <a:p>
            <a:r>
              <a:rPr lang="en-US" dirty="0" smtClean="0"/>
              <a:t>1-</a:t>
            </a:r>
            <a:r>
              <a:rPr lang="en-US" b="1" dirty="0"/>
              <a:t>The first is for legislative compliance reasons</a:t>
            </a:r>
            <a:r>
              <a:rPr lang="en-US" dirty="0"/>
              <a:t>, </a:t>
            </a:r>
          </a:p>
        </p:txBody>
      </p:sp>
      <p:pic>
        <p:nvPicPr>
          <p:cNvPr id="4" name="Picture 3"/>
          <p:cNvPicPr>
            <a:picLocks noChangeAspect="1"/>
          </p:cNvPicPr>
          <p:nvPr/>
        </p:nvPicPr>
        <p:blipFill>
          <a:blip r:embed="rId2"/>
          <a:stretch>
            <a:fillRect/>
          </a:stretch>
        </p:blipFill>
        <p:spPr>
          <a:xfrm>
            <a:off x="7820525" y="2607191"/>
            <a:ext cx="4160921" cy="4101667"/>
          </a:xfrm>
          <a:prstGeom prst="rect">
            <a:avLst/>
          </a:prstGeom>
        </p:spPr>
      </p:pic>
    </p:spTree>
    <p:extLst>
      <p:ext uri="{BB962C8B-B14F-4D97-AF65-F5344CB8AC3E}">
        <p14:creationId xmlns:p14="http://schemas.microsoft.com/office/powerpoint/2010/main" val="1121956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 purpose of risk management is?</a:t>
            </a:r>
          </a:p>
        </p:txBody>
      </p:sp>
      <p:sp>
        <p:nvSpPr>
          <p:cNvPr id="3" name="Content Placeholder 2"/>
          <p:cNvSpPr>
            <a:spLocks noGrp="1"/>
          </p:cNvSpPr>
          <p:nvPr>
            <p:ph idx="1"/>
          </p:nvPr>
        </p:nvSpPr>
        <p:spPr/>
        <p:txBody>
          <a:bodyPr/>
          <a:lstStyle/>
          <a:p>
            <a:r>
              <a:rPr lang="en-US" dirty="0" smtClean="0"/>
              <a:t>2-</a:t>
            </a:r>
            <a:r>
              <a:rPr lang="en-US" dirty="0"/>
              <a:t> </a:t>
            </a:r>
            <a:r>
              <a:rPr lang="en-US" b="1" dirty="0"/>
              <a:t>risk management is now considered to be part of good management </a:t>
            </a:r>
            <a:r>
              <a:rPr lang="en-US" b="1" dirty="0" smtClean="0"/>
              <a:t>practice</a:t>
            </a:r>
            <a:r>
              <a:rPr lang="en-US" b="1" dirty="0" smtClean="0"/>
              <a:t>.</a:t>
            </a:r>
          </a:p>
          <a:p>
            <a:endParaRPr lang="en-US" b="1" dirty="0"/>
          </a:p>
          <a:p>
            <a:endParaRPr lang="en-US" b="1" dirty="0" smtClean="0"/>
          </a:p>
          <a:p>
            <a:pPr marL="0" indent="0">
              <a:buNone/>
            </a:pPr>
            <a:r>
              <a:rPr lang="en-US" b="1" dirty="0" smtClean="0"/>
              <a:t>Outcomes is used to inform</a:t>
            </a:r>
            <a:br>
              <a:rPr lang="en-US" b="1" dirty="0" smtClean="0"/>
            </a:br>
            <a:r>
              <a:rPr lang="en-US" b="1" dirty="0" smtClean="0"/>
              <a:t>Management decision making </a:t>
            </a:r>
            <a:endParaRPr lang="en-US" dirty="0"/>
          </a:p>
        </p:txBody>
      </p:sp>
      <p:pic>
        <p:nvPicPr>
          <p:cNvPr id="4" name="Picture 3"/>
          <p:cNvPicPr>
            <a:picLocks noChangeAspect="1"/>
          </p:cNvPicPr>
          <p:nvPr/>
        </p:nvPicPr>
        <p:blipFill>
          <a:blip r:embed="rId2"/>
          <a:stretch>
            <a:fillRect/>
          </a:stretch>
        </p:blipFill>
        <p:spPr>
          <a:xfrm>
            <a:off x="5039226" y="3686957"/>
            <a:ext cx="7152774" cy="3074539"/>
          </a:xfrm>
          <a:prstGeom prst="rect">
            <a:avLst/>
          </a:prstGeom>
        </p:spPr>
      </p:pic>
    </p:spTree>
    <p:extLst>
      <p:ext uri="{BB962C8B-B14F-4D97-AF65-F5344CB8AC3E}">
        <p14:creationId xmlns:p14="http://schemas.microsoft.com/office/powerpoint/2010/main" val="2741357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Risk Management ?</a:t>
            </a:r>
            <a:endParaRPr lang="en-US" dirty="0"/>
          </a:p>
        </p:txBody>
      </p:sp>
      <p:sp>
        <p:nvSpPr>
          <p:cNvPr id="3" name="Content Placeholder 2"/>
          <p:cNvSpPr>
            <a:spLocks noGrp="1"/>
          </p:cNvSpPr>
          <p:nvPr>
            <p:ph idx="1"/>
          </p:nvPr>
        </p:nvSpPr>
        <p:spPr>
          <a:xfrm>
            <a:off x="235154" y="1995367"/>
            <a:ext cx="8475710" cy="3599316"/>
          </a:xfrm>
        </p:spPr>
        <p:txBody>
          <a:bodyPr>
            <a:normAutofit fontScale="92500" lnSpcReduction="20000"/>
          </a:bodyPr>
          <a:lstStyle/>
          <a:p>
            <a:r>
              <a:rPr lang="en-US" dirty="0"/>
              <a:t>the most important activity or part of the project management planning process. </a:t>
            </a:r>
            <a:endParaRPr lang="en-US" dirty="0" smtClean="0"/>
          </a:p>
          <a:p>
            <a:pPr marL="0" indent="0">
              <a:buNone/>
            </a:pPr>
            <a:endParaRPr lang="en-US" dirty="0"/>
          </a:p>
          <a:p>
            <a:r>
              <a:rPr lang="en-US" dirty="0"/>
              <a:t>project managers are able to consider risk to their project objectives before project begin</a:t>
            </a:r>
            <a:r>
              <a:rPr lang="en-US" dirty="0" smtClean="0"/>
              <a:t>.</a:t>
            </a:r>
          </a:p>
          <a:p>
            <a:pPr marL="0" indent="0">
              <a:buNone/>
            </a:pPr>
            <a:endParaRPr lang="en-US" dirty="0" smtClean="0"/>
          </a:p>
          <a:p>
            <a:r>
              <a:rPr lang="en-US" dirty="0"/>
              <a:t>They can identify, </a:t>
            </a:r>
            <a:r>
              <a:rPr lang="en-US" dirty="0" smtClean="0"/>
              <a:t>analyze, </a:t>
            </a:r>
            <a:r>
              <a:rPr lang="en-US" dirty="0"/>
              <a:t>and assess, and finally develop appropriate responses to these risks</a:t>
            </a:r>
            <a:r>
              <a:rPr lang="en-US" dirty="0" smtClean="0"/>
              <a:t>.</a:t>
            </a:r>
          </a:p>
          <a:p>
            <a:pPr marL="0" indent="0">
              <a:buNone/>
            </a:pPr>
            <a:endParaRPr lang="en-US" dirty="0" smtClean="0"/>
          </a:p>
          <a:p>
            <a:r>
              <a:rPr lang="en-US" dirty="0"/>
              <a:t>A key purpose of risk management is to  identify potential opportunities or problems before they occur.</a:t>
            </a:r>
          </a:p>
          <a:p>
            <a:endParaRPr lang="en-US" dirty="0"/>
          </a:p>
        </p:txBody>
      </p:sp>
      <p:pic>
        <p:nvPicPr>
          <p:cNvPr id="1026" name="Picture 2" descr="Image result for risk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3033" y="4075768"/>
            <a:ext cx="4178968" cy="278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06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1688" y="1961891"/>
            <a:ext cx="5036956" cy="1107996"/>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1 Introduction</a:t>
            </a:r>
            <a:endPar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4319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Purpose of Risk management:</a:t>
            </a:r>
            <a:endParaRPr lang="en-US" dirty="0"/>
          </a:p>
        </p:txBody>
      </p:sp>
      <p:pic>
        <p:nvPicPr>
          <p:cNvPr id="4" name="Content Placeholder 3"/>
          <p:cNvPicPr>
            <a:picLocks noGrp="1" noChangeAspect="1"/>
          </p:cNvPicPr>
          <p:nvPr>
            <p:ph idx="1"/>
          </p:nvPr>
        </p:nvPicPr>
        <p:blipFill>
          <a:blip r:embed="rId2"/>
          <a:stretch>
            <a:fillRect/>
          </a:stretch>
        </p:blipFill>
        <p:spPr>
          <a:xfrm>
            <a:off x="462798" y="2580147"/>
            <a:ext cx="6248400" cy="2438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6011" y="1961147"/>
            <a:ext cx="4805989" cy="4805989"/>
          </a:xfrm>
          <a:prstGeom prst="rect">
            <a:avLst/>
          </a:prstGeom>
        </p:spPr>
      </p:pic>
    </p:spTree>
    <p:extLst>
      <p:ext uri="{BB962C8B-B14F-4D97-AF65-F5344CB8AC3E}">
        <p14:creationId xmlns:p14="http://schemas.microsoft.com/office/powerpoint/2010/main" val="1179916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Early Risk Plan ?</a:t>
            </a:r>
            <a:endParaRPr lang="en-US" dirty="0"/>
          </a:p>
        </p:txBody>
      </p:sp>
      <p:sp>
        <p:nvSpPr>
          <p:cNvPr id="3" name="Content Placeholder 2"/>
          <p:cNvSpPr>
            <a:spLocks noGrp="1"/>
          </p:cNvSpPr>
          <p:nvPr>
            <p:ph idx="1"/>
          </p:nvPr>
        </p:nvSpPr>
        <p:spPr/>
        <p:txBody>
          <a:bodyPr/>
          <a:lstStyle/>
          <a:p>
            <a:r>
              <a:rPr lang="en-US" dirty="0"/>
              <a:t>easier, less costly, and far less disruptive to make changes and review prior decisions during the earlier phases of the project. </a:t>
            </a:r>
            <a:endParaRPr lang="en-US" dirty="0" smtClean="0"/>
          </a:p>
          <a:p>
            <a:endParaRPr lang="en-US" dirty="0"/>
          </a:p>
        </p:txBody>
      </p:sp>
      <p:pic>
        <p:nvPicPr>
          <p:cNvPr id="2050" name="Picture 2" descr="Image result for make  projec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651" y="3336341"/>
            <a:ext cx="5975851" cy="328302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352161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947" y="753228"/>
            <a:ext cx="9933235" cy="1080938"/>
          </a:xfrm>
        </p:spPr>
        <p:txBody>
          <a:bodyPr/>
          <a:lstStyle/>
          <a:p>
            <a:r>
              <a:rPr lang="en-US" dirty="0"/>
              <a:t>U</a:t>
            </a:r>
            <a:r>
              <a:rPr lang="en-US" dirty="0" smtClean="0"/>
              <a:t>nforeseen </a:t>
            </a:r>
            <a:r>
              <a:rPr lang="en-US" dirty="0"/>
              <a:t>risk may </a:t>
            </a:r>
            <a:r>
              <a:rPr lang="en-US" dirty="0" smtClean="0"/>
              <a:t>trigger in execution faze.</a:t>
            </a:r>
            <a:endParaRPr lang="en-US" dirty="0"/>
          </a:p>
        </p:txBody>
      </p:sp>
      <p:sp>
        <p:nvSpPr>
          <p:cNvPr id="3" name="Content Placeholder 2"/>
          <p:cNvSpPr>
            <a:spLocks noGrp="1"/>
          </p:cNvSpPr>
          <p:nvPr>
            <p:ph idx="1"/>
          </p:nvPr>
        </p:nvSpPr>
        <p:spPr/>
        <p:txBody>
          <a:bodyPr/>
          <a:lstStyle/>
          <a:p>
            <a:r>
              <a:rPr lang="en-US" dirty="0"/>
              <a:t>Without effective risk management processes in place, you may move to the execution phase and an unforeseen risk may trigger.</a:t>
            </a:r>
          </a:p>
        </p:txBody>
      </p:sp>
      <p:pic>
        <p:nvPicPr>
          <p:cNvPr id="4" name="Picture 3"/>
          <p:cNvPicPr>
            <a:picLocks noChangeAspect="1"/>
          </p:cNvPicPr>
          <p:nvPr/>
        </p:nvPicPr>
        <p:blipFill>
          <a:blip r:embed="rId2"/>
          <a:stretch>
            <a:fillRect/>
          </a:stretch>
        </p:blipFill>
        <p:spPr>
          <a:xfrm>
            <a:off x="5654842" y="3413308"/>
            <a:ext cx="5910758" cy="3179998"/>
          </a:xfrm>
          <a:prstGeom prst="rect">
            <a:avLst/>
          </a:prstGeom>
        </p:spPr>
      </p:pic>
    </p:spTree>
    <p:extLst>
      <p:ext uri="{BB962C8B-B14F-4D97-AF65-F5344CB8AC3E}">
        <p14:creationId xmlns:p14="http://schemas.microsoft.com/office/powerpoint/2010/main" val="2796028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947" y="753228"/>
            <a:ext cx="9933235" cy="1080938"/>
          </a:xfrm>
        </p:spPr>
        <p:txBody>
          <a:bodyPr/>
          <a:lstStyle/>
          <a:p>
            <a:r>
              <a:rPr lang="en-US" dirty="0"/>
              <a:t>U</a:t>
            </a:r>
            <a:r>
              <a:rPr lang="en-US" dirty="0" smtClean="0"/>
              <a:t>nforeseen </a:t>
            </a:r>
            <a:r>
              <a:rPr lang="en-US" dirty="0"/>
              <a:t>risk may </a:t>
            </a:r>
            <a:r>
              <a:rPr lang="en-US" dirty="0" smtClean="0"/>
              <a:t>trigger in execution faze.</a:t>
            </a:r>
            <a:endParaRPr lang="en-US" dirty="0"/>
          </a:p>
        </p:txBody>
      </p:sp>
      <p:sp>
        <p:nvSpPr>
          <p:cNvPr id="3" name="Content Placeholder 2"/>
          <p:cNvSpPr>
            <a:spLocks noGrp="1"/>
          </p:cNvSpPr>
          <p:nvPr>
            <p:ph idx="1"/>
          </p:nvPr>
        </p:nvSpPr>
        <p:spPr/>
        <p:txBody>
          <a:bodyPr/>
          <a:lstStyle/>
          <a:p>
            <a:r>
              <a:rPr lang="en-US" dirty="0"/>
              <a:t>you may only then find out that your schedule is not realistic, your budget comes under pressure, or your quality is below par</a:t>
            </a:r>
          </a:p>
        </p:txBody>
      </p:sp>
      <p:pic>
        <p:nvPicPr>
          <p:cNvPr id="5" name="Picture 4"/>
          <p:cNvPicPr>
            <a:picLocks noChangeAspect="1"/>
          </p:cNvPicPr>
          <p:nvPr/>
        </p:nvPicPr>
        <p:blipFill>
          <a:blip r:embed="rId2"/>
          <a:stretch>
            <a:fillRect/>
          </a:stretch>
        </p:blipFill>
        <p:spPr>
          <a:xfrm>
            <a:off x="5426241" y="3122946"/>
            <a:ext cx="6424865" cy="3584688"/>
          </a:xfrm>
          <a:prstGeom prst="rect">
            <a:avLst/>
          </a:prstGeom>
        </p:spPr>
      </p:pic>
    </p:spTree>
    <p:extLst>
      <p:ext uri="{BB962C8B-B14F-4D97-AF65-F5344CB8AC3E}">
        <p14:creationId xmlns:p14="http://schemas.microsoft.com/office/powerpoint/2010/main" val="2522525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Unsuccessful projects Review </a:t>
            </a:r>
            <a:endParaRPr lang="en-US" dirty="0"/>
          </a:p>
        </p:txBody>
      </p:sp>
      <p:sp>
        <p:nvSpPr>
          <p:cNvPr id="3" name="Content Placeholder 2"/>
          <p:cNvSpPr>
            <a:spLocks noGrp="1"/>
          </p:cNvSpPr>
          <p:nvPr>
            <p:ph idx="1"/>
          </p:nvPr>
        </p:nvSpPr>
        <p:spPr>
          <a:xfrm>
            <a:off x="162964" y="2103652"/>
            <a:ext cx="9642773" cy="3599316"/>
          </a:xfrm>
        </p:spPr>
        <p:txBody>
          <a:bodyPr>
            <a:normAutofit/>
          </a:bodyPr>
          <a:lstStyle/>
          <a:p>
            <a:r>
              <a:rPr lang="en-US" sz="2800" dirty="0"/>
              <a:t>In reviewing a number of unsuccessful projects, it has been found that projects were often rushed into the execution phase. </a:t>
            </a:r>
            <a:endParaRPr lang="en-US" sz="2800" dirty="0" smtClean="0"/>
          </a:p>
          <a:p>
            <a:endParaRPr lang="en-US" sz="2800" dirty="0" smtClean="0"/>
          </a:p>
          <a:p>
            <a:r>
              <a:rPr lang="en-US" sz="2800" dirty="0"/>
              <a:t>Project risks were either not considered, or alternatively were identified and analyzed in a random brainstorming fashion without a coherent plan and process in place.</a:t>
            </a:r>
          </a:p>
          <a:p>
            <a:endParaRPr lang="en-US" sz="2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7137" y="4243137"/>
            <a:ext cx="2614863" cy="2614863"/>
          </a:xfrm>
          <a:prstGeom prst="rect">
            <a:avLst/>
          </a:prstGeom>
        </p:spPr>
      </p:pic>
    </p:spTree>
    <p:extLst>
      <p:ext uri="{BB962C8B-B14F-4D97-AF65-F5344CB8AC3E}">
        <p14:creationId xmlns:p14="http://schemas.microsoft.com/office/powerpoint/2010/main" val="3974500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923045" cy="5096230"/>
          </a:xfrm>
          <a:prstGeom prst="rect">
            <a:avLst/>
          </a:prstGeom>
        </p:spPr>
      </p:pic>
      <p:sp>
        <p:nvSpPr>
          <p:cNvPr id="2" name="Title 1"/>
          <p:cNvSpPr>
            <a:spLocks noGrp="1"/>
          </p:cNvSpPr>
          <p:nvPr>
            <p:ph type="title"/>
          </p:nvPr>
        </p:nvSpPr>
        <p:spPr>
          <a:xfrm>
            <a:off x="2268490" y="5115134"/>
            <a:ext cx="9613861" cy="1605566"/>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Even </a:t>
            </a:r>
            <a:r>
              <a:rPr lang="en-US" dirty="0"/>
              <a:t>with thorough risk management planning in executing your project, you may still encounter unexpected or unanticipated risks that have to be dealt with on an emergency type basis</a:t>
            </a:r>
          </a:p>
        </p:txBody>
      </p:sp>
    </p:spTree>
    <p:extLst>
      <p:ext uri="{BB962C8B-B14F-4D97-AF65-F5344CB8AC3E}">
        <p14:creationId xmlns:p14="http://schemas.microsoft.com/office/powerpoint/2010/main" val="948395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7032694" cy="1754326"/>
          </a:xfrm>
          <a:prstGeom prst="rect">
            <a:avLst/>
          </a:prstGeom>
        </p:spPr>
        <p:txBody>
          <a:bodyPr wrap="none">
            <a:spAutoFit/>
          </a:bodyPr>
          <a:lstStyle/>
          <a:p>
            <a:r>
              <a:rPr lang="en-US" sz="5400" b="1" dirty="0">
                <a:solidFill>
                  <a:srgbClr val="FFC000"/>
                </a:solidFill>
                <a:latin typeface="Open Sans"/>
              </a:rPr>
              <a:t>Knowledge check </a:t>
            </a:r>
            <a:r>
              <a:rPr lang="en-US" sz="5400" b="1" dirty="0" smtClean="0">
                <a:solidFill>
                  <a:srgbClr val="FFC000"/>
                </a:solidFill>
                <a:latin typeface="Open Sans"/>
              </a:rPr>
              <a:t>2: </a:t>
            </a:r>
          </a:p>
          <a:p>
            <a:r>
              <a:rPr lang="en-US" sz="5400" b="1" dirty="0" smtClean="0">
                <a:solidFill>
                  <a:srgbClr val="FFC000"/>
                </a:solidFill>
                <a:latin typeface="Open Sans"/>
              </a:rPr>
              <a:t>The </a:t>
            </a:r>
            <a:r>
              <a:rPr lang="en-US" sz="5400" b="1" dirty="0">
                <a:solidFill>
                  <a:srgbClr val="FFC000"/>
                </a:solidFill>
                <a:latin typeface="Open Sans"/>
              </a:rPr>
              <a:t>fundamentals</a:t>
            </a:r>
            <a:endParaRPr lang="en-US" sz="5400" b="1" i="0" dirty="0">
              <a:solidFill>
                <a:srgbClr val="FFC000"/>
              </a:solidFill>
              <a:effectLst/>
              <a:latin typeface="Open Sans"/>
            </a:endParaRPr>
          </a:p>
        </p:txBody>
      </p:sp>
    </p:spTree>
    <p:extLst>
      <p:ext uri="{BB962C8B-B14F-4D97-AF65-F5344CB8AC3E}">
        <p14:creationId xmlns:p14="http://schemas.microsoft.com/office/powerpoint/2010/main" val="3954860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6</a:t>
            </a:r>
            <a:endParaRPr lang="en-US" sz="2800" b="1" i="0" u="sng" dirty="0">
              <a:solidFill>
                <a:srgbClr val="C00000"/>
              </a:solidFill>
              <a:effectLst/>
              <a:latin typeface="Open Sans"/>
            </a:endParaRPr>
          </a:p>
        </p:txBody>
      </p:sp>
      <p:sp>
        <p:nvSpPr>
          <p:cNvPr id="3" name="Rectangle 2"/>
          <p:cNvSpPr/>
          <p:nvPr/>
        </p:nvSpPr>
        <p:spPr>
          <a:xfrm>
            <a:off x="2011981" y="870690"/>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is a reason to undertake risk management? Identify each valid reason.</a:t>
            </a:r>
          </a:p>
        </p:txBody>
      </p:sp>
      <p:sp>
        <p:nvSpPr>
          <p:cNvPr id="9" name="Rectangle 8"/>
          <p:cNvSpPr/>
          <p:nvPr/>
        </p:nvSpPr>
        <p:spPr>
          <a:xfrm>
            <a:off x="2297211" y="2067100"/>
            <a:ext cx="6831291"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Legislative compliance</a:t>
            </a:r>
          </a:p>
          <a:p>
            <a:pPr marL="285750" indent="-285750">
              <a:lnSpc>
                <a:spcPct val="200000"/>
              </a:lnSpc>
              <a:buFont typeface="Arial" panose="020B0604020202020204" pitchFamily="34" charset="0"/>
              <a:buChar char="•"/>
            </a:pPr>
            <a:r>
              <a:rPr lang="en-US" sz="2000" dirty="0">
                <a:solidFill>
                  <a:srgbClr val="00B0F0"/>
                </a:solidFill>
                <a:latin typeface="Open Sans"/>
              </a:rPr>
              <a:t>Good management practice</a:t>
            </a:r>
          </a:p>
          <a:p>
            <a:pPr marL="285750" indent="-285750">
              <a:lnSpc>
                <a:spcPct val="200000"/>
              </a:lnSpc>
              <a:buFont typeface="Arial" panose="020B0604020202020204" pitchFamily="34" charset="0"/>
              <a:buChar char="•"/>
            </a:pPr>
            <a:r>
              <a:rPr lang="en-US" sz="2000" dirty="0">
                <a:solidFill>
                  <a:srgbClr val="00B0F0"/>
                </a:solidFill>
                <a:latin typeface="Open Sans"/>
              </a:rPr>
              <a:t>Identifying potential opportunities and challenges</a:t>
            </a:r>
          </a:p>
          <a:p>
            <a:pPr marL="285750" indent="-285750">
              <a:lnSpc>
                <a:spcPct val="200000"/>
              </a:lnSpc>
              <a:buFont typeface="Arial" panose="020B0604020202020204" pitchFamily="34" charset="0"/>
              <a:buChar char="•"/>
            </a:pPr>
            <a:r>
              <a:rPr lang="en-US" sz="2000" dirty="0">
                <a:solidFill>
                  <a:srgbClr val="00B0F0"/>
                </a:solidFill>
                <a:latin typeface="Open Sans"/>
              </a:rPr>
              <a:t>Developing team support</a:t>
            </a:r>
          </a:p>
        </p:txBody>
      </p:sp>
      <p:pic>
        <p:nvPicPr>
          <p:cNvPr id="11" name="Picture 10"/>
          <p:cNvPicPr>
            <a:picLocks noChangeAspect="1"/>
          </p:cNvPicPr>
          <p:nvPr/>
        </p:nvPicPr>
        <p:blipFill>
          <a:blip r:embed="rId2"/>
          <a:stretch>
            <a:fillRect/>
          </a:stretch>
        </p:blipFill>
        <p:spPr>
          <a:xfrm>
            <a:off x="1898028" y="2250149"/>
            <a:ext cx="342089" cy="365413"/>
          </a:xfrm>
          <a:prstGeom prst="rect">
            <a:avLst/>
          </a:prstGeom>
        </p:spPr>
      </p:pic>
      <p:sp>
        <p:nvSpPr>
          <p:cNvPr id="7" name="Rectangle 6"/>
          <p:cNvSpPr/>
          <p:nvPr/>
        </p:nvSpPr>
        <p:spPr>
          <a:xfrm>
            <a:off x="6065480" y="4621645"/>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Developing </a:t>
            </a:r>
            <a:r>
              <a:rPr lang="en-US" dirty="0"/>
              <a:t>team support is not a reason to undertake risk management. Team support may develop throughout the process, but is not a reason to undertake the risk management process.</a:t>
            </a:r>
            <a:endParaRPr lang="en-US" b="1" i="0" u="sng" dirty="0" smtClean="0">
              <a:solidFill>
                <a:srgbClr val="C00000"/>
              </a:solidFill>
              <a:effectLst/>
              <a:latin typeface="Open Sans"/>
            </a:endParaRPr>
          </a:p>
        </p:txBody>
      </p:sp>
      <p:pic>
        <p:nvPicPr>
          <p:cNvPr id="8" name="Picture 7"/>
          <p:cNvPicPr>
            <a:picLocks noChangeAspect="1"/>
          </p:cNvPicPr>
          <p:nvPr/>
        </p:nvPicPr>
        <p:blipFill>
          <a:blip r:embed="rId2"/>
          <a:stretch>
            <a:fillRect/>
          </a:stretch>
        </p:blipFill>
        <p:spPr>
          <a:xfrm>
            <a:off x="1898029" y="2870590"/>
            <a:ext cx="342089" cy="365413"/>
          </a:xfrm>
          <a:prstGeom prst="rect">
            <a:avLst/>
          </a:prstGeom>
        </p:spPr>
      </p:pic>
      <p:pic>
        <p:nvPicPr>
          <p:cNvPr id="10" name="Picture 9"/>
          <p:cNvPicPr>
            <a:picLocks noChangeAspect="1"/>
          </p:cNvPicPr>
          <p:nvPr/>
        </p:nvPicPr>
        <p:blipFill>
          <a:blip r:embed="rId2"/>
          <a:stretch>
            <a:fillRect/>
          </a:stretch>
        </p:blipFill>
        <p:spPr>
          <a:xfrm>
            <a:off x="1898029" y="3491031"/>
            <a:ext cx="342089" cy="365413"/>
          </a:xfrm>
          <a:prstGeom prst="rect">
            <a:avLst/>
          </a:prstGeom>
        </p:spPr>
      </p:pic>
    </p:spTree>
    <p:extLst>
      <p:ext uri="{BB962C8B-B14F-4D97-AF65-F5344CB8AC3E}">
        <p14:creationId xmlns:p14="http://schemas.microsoft.com/office/powerpoint/2010/main" val="3709149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7</a:t>
            </a:r>
            <a:endParaRPr lang="en-US" sz="2800" b="1" i="0" u="sng" dirty="0">
              <a:solidFill>
                <a:srgbClr val="C00000"/>
              </a:solidFill>
              <a:effectLst/>
              <a:latin typeface="Open Sans"/>
            </a:endParaRPr>
          </a:p>
        </p:txBody>
      </p:sp>
      <p:sp>
        <p:nvSpPr>
          <p:cNvPr id="3" name="Rectangle 2"/>
          <p:cNvSpPr/>
          <p:nvPr/>
        </p:nvSpPr>
        <p:spPr>
          <a:xfrm>
            <a:off x="2011981" y="870690"/>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identifies the 3 critical success factors in projects that will help you to identify and assess risks?</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Scope, cost and quality</a:t>
            </a:r>
          </a:p>
          <a:p>
            <a:pPr marL="285750" indent="-285750">
              <a:lnSpc>
                <a:spcPct val="200000"/>
              </a:lnSpc>
              <a:buFont typeface="Arial" panose="020B0604020202020204" pitchFamily="34" charset="0"/>
              <a:buChar char="•"/>
            </a:pPr>
            <a:r>
              <a:rPr lang="en-US" sz="2000" dirty="0">
                <a:solidFill>
                  <a:srgbClr val="00B0F0"/>
                </a:solidFill>
                <a:latin typeface="Open Sans"/>
              </a:rPr>
              <a:t>Time, scope and cost</a:t>
            </a:r>
          </a:p>
          <a:p>
            <a:pPr marL="285750" indent="-285750">
              <a:lnSpc>
                <a:spcPct val="200000"/>
              </a:lnSpc>
              <a:buFont typeface="Arial" panose="020B0604020202020204" pitchFamily="34" charset="0"/>
              <a:buChar char="•"/>
            </a:pPr>
            <a:r>
              <a:rPr lang="en-US" sz="2000" dirty="0">
                <a:solidFill>
                  <a:srgbClr val="00B0F0"/>
                </a:solidFill>
                <a:latin typeface="Open Sans"/>
              </a:rPr>
              <a:t>Cost, quality and scope</a:t>
            </a:r>
          </a:p>
          <a:p>
            <a:pPr marL="285750" indent="-285750">
              <a:lnSpc>
                <a:spcPct val="200000"/>
              </a:lnSpc>
              <a:buFont typeface="Arial" panose="020B0604020202020204" pitchFamily="34" charset="0"/>
              <a:buChar char="•"/>
            </a:pPr>
            <a:r>
              <a:rPr lang="en-US" sz="2000" dirty="0">
                <a:solidFill>
                  <a:srgbClr val="00B0F0"/>
                </a:solidFill>
                <a:latin typeface="Open Sans"/>
              </a:rPr>
              <a:t>Time, cost and quality </a:t>
            </a:r>
          </a:p>
        </p:txBody>
      </p:sp>
      <p:pic>
        <p:nvPicPr>
          <p:cNvPr id="11" name="Picture 10"/>
          <p:cNvPicPr>
            <a:picLocks noChangeAspect="1"/>
          </p:cNvPicPr>
          <p:nvPr/>
        </p:nvPicPr>
        <p:blipFill>
          <a:blip r:embed="rId2"/>
          <a:stretch>
            <a:fillRect/>
          </a:stretch>
        </p:blipFill>
        <p:spPr>
          <a:xfrm>
            <a:off x="1840936" y="4131330"/>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These </a:t>
            </a:r>
            <a:r>
              <a:rPr lang="en-US" dirty="0"/>
              <a:t>are the 3 main criteria that determine the success of a project. Within these areas, risks will need to be identified, assessed, and responded to appropriately.</a:t>
            </a:r>
          </a:p>
        </p:txBody>
      </p:sp>
    </p:spTree>
    <p:extLst>
      <p:ext uri="{BB962C8B-B14F-4D97-AF65-F5344CB8AC3E}">
        <p14:creationId xmlns:p14="http://schemas.microsoft.com/office/powerpoint/2010/main" val="257238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8</a:t>
            </a:r>
            <a:endParaRPr lang="en-US" sz="2800" b="1" i="0" u="sng" dirty="0">
              <a:solidFill>
                <a:srgbClr val="C00000"/>
              </a:solidFill>
              <a:effectLst/>
              <a:latin typeface="Open Sans"/>
            </a:endParaRPr>
          </a:p>
        </p:txBody>
      </p:sp>
      <p:sp>
        <p:nvSpPr>
          <p:cNvPr id="3" name="Rectangle 2"/>
          <p:cNvSpPr/>
          <p:nvPr/>
        </p:nvSpPr>
        <p:spPr>
          <a:xfrm>
            <a:off x="2011981" y="870690"/>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Although the risk management process is continuous, during which phase of the project life cycle should risk management occur?</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Initiation</a:t>
            </a:r>
          </a:p>
          <a:p>
            <a:pPr marL="285750" indent="-285750">
              <a:lnSpc>
                <a:spcPct val="200000"/>
              </a:lnSpc>
              <a:buFont typeface="Arial" panose="020B0604020202020204" pitchFamily="34" charset="0"/>
              <a:buChar char="•"/>
            </a:pPr>
            <a:r>
              <a:rPr lang="en-US" sz="2000" dirty="0">
                <a:solidFill>
                  <a:srgbClr val="00B0F0"/>
                </a:solidFill>
                <a:latin typeface="Open Sans"/>
              </a:rPr>
              <a:t>Planning </a:t>
            </a:r>
          </a:p>
          <a:p>
            <a:pPr marL="285750" indent="-285750">
              <a:lnSpc>
                <a:spcPct val="200000"/>
              </a:lnSpc>
              <a:buFont typeface="Arial" panose="020B0604020202020204" pitchFamily="34" charset="0"/>
              <a:buChar char="•"/>
            </a:pPr>
            <a:r>
              <a:rPr lang="en-US" sz="2000" dirty="0">
                <a:solidFill>
                  <a:srgbClr val="00B0F0"/>
                </a:solidFill>
                <a:latin typeface="Open Sans"/>
              </a:rPr>
              <a:t>Execution</a:t>
            </a:r>
          </a:p>
          <a:p>
            <a:pPr marL="285750" indent="-285750">
              <a:lnSpc>
                <a:spcPct val="200000"/>
              </a:lnSpc>
              <a:buFont typeface="Arial" panose="020B0604020202020204" pitchFamily="34" charset="0"/>
              <a:buChar char="•"/>
            </a:pPr>
            <a:r>
              <a:rPr lang="en-US" sz="2000" dirty="0">
                <a:solidFill>
                  <a:srgbClr val="00B0F0"/>
                </a:solidFill>
                <a:latin typeface="Open Sans"/>
              </a:rPr>
              <a:t>Closure</a:t>
            </a:r>
          </a:p>
        </p:txBody>
      </p:sp>
      <p:pic>
        <p:nvPicPr>
          <p:cNvPr id="11" name="Picture 10"/>
          <p:cNvPicPr>
            <a:picLocks noChangeAspect="1"/>
          </p:cNvPicPr>
          <p:nvPr/>
        </p:nvPicPr>
        <p:blipFill>
          <a:blip r:embed="rId2"/>
          <a:stretch>
            <a:fillRect/>
          </a:stretch>
        </p:blipFill>
        <p:spPr>
          <a:xfrm>
            <a:off x="1955122" y="2933181"/>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management should occur before the project is executed and, therefore, takes place in the Planning stage of the project's life cycle.</a:t>
            </a:r>
          </a:p>
        </p:txBody>
      </p:sp>
    </p:spTree>
    <p:extLst>
      <p:ext uri="{BB962C8B-B14F-4D97-AF65-F5344CB8AC3E}">
        <p14:creationId xmlns:p14="http://schemas.microsoft.com/office/powerpoint/2010/main" val="2529409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0269" y="569409"/>
            <a:ext cx="9924174" cy="2585323"/>
            <a:chOff x="420269" y="569409"/>
            <a:chExt cx="9924174" cy="2585323"/>
          </a:xfrm>
        </p:grpSpPr>
        <p:grpSp>
          <p:nvGrpSpPr>
            <p:cNvPr id="3" name="Group 2"/>
            <p:cNvGrpSpPr/>
            <p:nvPr/>
          </p:nvGrpSpPr>
          <p:grpSpPr>
            <a:xfrm>
              <a:off x="420269" y="569409"/>
              <a:ext cx="9924174" cy="2585323"/>
              <a:chOff x="396206" y="653630"/>
              <a:chExt cx="9924174" cy="2585323"/>
            </a:xfrm>
          </p:grpSpPr>
          <p:pic>
            <p:nvPicPr>
              <p:cNvPr id="1026" name="Picture 2" descr="Image result for why 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06" y="653630"/>
                <a:ext cx="3810000" cy="25853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06206" y="653630"/>
                <a:ext cx="6114174" cy="258532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ar-EG" sz="5400" b="1" spc="50" dirty="0" smtClean="0">
                    <a:ln w="0"/>
                    <a:solidFill>
                      <a:schemeClr val="bg2"/>
                    </a:solidFill>
                    <a:effectLst>
                      <a:innerShdw blurRad="63500" dist="50800" dir="13500000">
                        <a:srgbClr val="000000">
                          <a:alpha val="50000"/>
                        </a:srgbClr>
                      </a:innerShdw>
                    </a:effectLst>
                  </a:rPr>
                  <a:t>قال ايه اللى رماك على الــ</a:t>
                </a:r>
              </a:p>
              <a:p>
                <a:pPr algn="ctr"/>
                <a:endParaRPr lang="ar-EG" sz="5400" b="1" cap="none" spc="50" dirty="0">
                  <a:ln w="0"/>
                  <a:solidFill>
                    <a:schemeClr val="bg2"/>
                  </a:solidFill>
                  <a:effectLst>
                    <a:innerShdw blurRad="63500" dist="50800" dir="13500000">
                      <a:srgbClr val="000000">
                        <a:alpha val="50000"/>
                      </a:srgbClr>
                    </a:innerShdw>
                  </a:effectLst>
                </a:endParaRPr>
              </a:p>
              <a:p>
                <a:pPr algn="ctr"/>
                <a:endParaRPr lang="en-US" sz="5400" b="1" cap="none" spc="50" dirty="0">
                  <a:ln w="0"/>
                  <a:solidFill>
                    <a:schemeClr val="bg2"/>
                  </a:solidFill>
                  <a:effectLst>
                    <a:innerShdw blurRad="63500" dist="50800" dir="13500000">
                      <a:srgbClr val="000000">
                        <a:alpha val="50000"/>
                      </a:srgbClr>
                    </a:innerShdw>
                  </a:effectLst>
                </a:endParaRPr>
              </a:p>
            </p:txBody>
          </p:sp>
        </p:grpSp>
        <p:pic>
          <p:nvPicPr>
            <p:cNvPr id="1028" name="Picture 4" descr="Image result for money retur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277" y="1459260"/>
              <a:ext cx="1695472" cy="16954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money retur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749" y="1459260"/>
              <a:ext cx="1695472" cy="1695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money retur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2533" y="1459260"/>
              <a:ext cx="1695472" cy="169547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Image result for ‫بياع  خيا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05" y="4121769"/>
            <a:ext cx="23812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power st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647" y="4121769"/>
            <a:ext cx="3198573" cy="1800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drug smuggl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3183" y="4045487"/>
            <a:ext cx="2572923" cy="19296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20269" y="3717673"/>
            <a:ext cx="10051149" cy="2585323"/>
            <a:chOff x="415370" y="3597358"/>
            <a:chExt cx="10051149" cy="2585323"/>
          </a:xfrm>
        </p:grpSpPr>
        <p:grpSp>
          <p:nvGrpSpPr>
            <p:cNvPr id="5" name="Group 4"/>
            <p:cNvGrpSpPr/>
            <p:nvPr/>
          </p:nvGrpSpPr>
          <p:grpSpPr>
            <a:xfrm>
              <a:off x="415370" y="3597358"/>
              <a:ext cx="10051149" cy="2585323"/>
              <a:chOff x="415370" y="3597358"/>
              <a:chExt cx="10051149" cy="2585323"/>
            </a:xfrm>
          </p:grpSpPr>
          <p:sp>
            <p:nvSpPr>
              <p:cNvPr id="10" name="Rectangle 9"/>
              <p:cNvSpPr/>
              <p:nvPr/>
            </p:nvSpPr>
            <p:spPr>
              <a:xfrm>
                <a:off x="415370" y="3597358"/>
                <a:ext cx="10051149" cy="258532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ar-EG" sz="5400" b="1" spc="50" dirty="0" smtClean="0">
                    <a:ln w="0"/>
                    <a:solidFill>
                      <a:schemeClr val="bg2"/>
                    </a:solidFill>
                    <a:effectLst>
                      <a:innerShdw blurRad="63500" dist="50800" dir="13500000">
                        <a:srgbClr val="000000">
                          <a:alpha val="50000"/>
                        </a:srgbClr>
                      </a:innerShdw>
                    </a:effectLst>
                  </a:rPr>
                  <a:t>قلت  عشان الـ                           بتاعه</a:t>
                </a:r>
              </a:p>
              <a:p>
                <a:pPr algn="ctr"/>
                <a:endParaRPr lang="ar-EG" sz="5400" b="1" cap="none" spc="50" dirty="0">
                  <a:ln w="0"/>
                  <a:solidFill>
                    <a:schemeClr val="bg2"/>
                  </a:solidFill>
                  <a:effectLst>
                    <a:innerShdw blurRad="63500" dist="50800" dir="13500000">
                      <a:srgbClr val="000000">
                        <a:alpha val="50000"/>
                      </a:srgbClr>
                    </a:innerShdw>
                  </a:effectLst>
                </a:endParaRPr>
              </a:p>
              <a:p>
                <a:pPr algn="ctr"/>
                <a:endParaRPr lang="en-US" sz="5400" b="1" cap="none" spc="50" dirty="0">
                  <a:ln w="0"/>
                  <a:solidFill>
                    <a:schemeClr val="bg2"/>
                  </a:solidFill>
                  <a:effectLst>
                    <a:innerShdw blurRad="63500" dist="50800" dir="13500000">
                      <a:srgbClr val="000000">
                        <a:alpha val="50000"/>
                      </a:srgbClr>
                    </a:innerShdw>
                  </a:effectLst>
                </a:endParaRPr>
              </a:p>
            </p:txBody>
          </p:sp>
          <p:pic>
            <p:nvPicPr>
              <p:cNvPr id="1030" name="Picture 6" descr="Image result for money retur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7314" y="3610930"/>
                <a:ext cx="3971925" cy="257175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Retur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7053" y="3597358"/>
              <a:ext cx="2026757" cy="11248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644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5975" y="1961891"/>
            <a:ext cx="7668381" cy="3139321"/>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3-The risk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management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process</a:t>
            </a:r>
          </a:p>
          <a:p>
            <a:pPr algn="ctr"/>
            <a:endPar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862154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risk management </a:t>
            </a:r>
            <a:r>
              <a:rPr lang="en-US" b="1" dirty="0" smtClean="0"/>
              <a:t>process</a:t>
            </a:r>
            <a:endParaRPr lang="en-US" dirty="0"/>
          </a:p>
        </p:txBody>
      </p:sp>
      <p:sp>
        <p:nvSpPr>
          <p:cNvPr id="3" name="Rectangle 2"/>
          <p:cNvSpPr/>
          <p:nvPr/>
        </p:nvSpPr>
        <p:spPr>
          <a:xfrm>
            <a:off x="389022" y="2140402"/>
            <a:ext cx="7720262" cy="16531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07000"/>
              </a:lnSpc>
              <a:spcAft>
                <a:spcPts val="0"/>
              </a:spcAft>
            </a:pP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The risk management process should be applied as early as possible in the project life cycle, so that risks are identified, assessed, and appropriate responses developed before moving to execution.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2" descr="Image result for project life cycle and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9758" y="2966974"/>
            <a:ext cx="3777915" cy="377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77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risk management </a:t>
            </a:r>
            <a:r>
              <a:rPr lang="en-US" b="1" dirty="0" smtClean="0"/>
              <a:t>Canvas:</a:t>
            </a:r>
            <a:endParaRPr lang="en-US" dirty="0"/>
          </a:p>
        </p:txBody>
      </p:sp>
      <p:pic>
        <p:nvPicPr>
          <p:cNvPr id="4" name="Picture 3"/>
          <p:cNvPicPr>
            <a:picLocks noChangeAspect="1"/>
          </p:cNvPicPr>
          <p:nvPr/>
        </p:nvPicPr>
        <p:blipFill>
          <a:blip r:embed="rId2"/>
          <a:stretch>
            <a:fillRect/>
          </a:stretch>
        </p:blipFill>
        <p:spPr>
          <a:xfrm>
            <a:off x="7817769" y="2246969"/>
            <a:ext cx="4374231" cy="4611031"/>
          </a:xfrm>
          <a:prstGeom prst="rect">
            <a:avLst/>
          </a:prstGeom>
        </p:spPr>
      </p:pic>
      <p:sp>
        <p:nvSpPr>
          <p:cNvPr id="3" name="Rectangle 2"/>
          <p:cNvSpPr/>
          <p:nvPr/>
        </p:nvSpPr>
        <p:spPr>
          <a:xfrm>
            <a:off x="364958" y="2246969"/>
            <a:ext cx="7452811"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2400" dirty="0">
                <a:solidFill>
                  <a:srgbClr val="3C3C3C"/>
                </a:solidFill>
                <a:latin typeface="Arial" panose="020B0604020202020204" pitchFamily="34" charset="0"/>
                <a:ea typeface="Times New Roman" panose="02020603050405020304" pitchFamily="18" charset="0"/>
              </a:rPr>
              <a:t>Our risk management canvas has six segments. Each segment represents a stage of risk management. </a:t>
            </a:r>
            <a:endParaRPr lang="en-US" sz="2400" dirty="0" smtClean="0">
              <a:solidFill>
                <a:srgbClr val="3C3C3C"/>
              </a:solidFill>
              <a:latin typeface="Arial" panose="020B0604020202020204" pitchFamily="34" charset="0"/>
              <a:ea typeface="Times New Roman" panose="02020603050405020304" pitchFamily="18" charset="0"/>
            </a:endParaRPr>
          </a:p>
          <a:p>
            <a:endParaRPr lang="en-US" sz="2400" dirty="0" smtClean="0">
              <a:solidFill>
                <a:srgbClr val="3C3C3C"/>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2400" dirty="0" smtClean="0">
                <a:solidFill>
                  <a:srgbClr val="3C3C3C"/>
                </a:solidFill>
                <a:latin typeface="Arial" panose="020B0604020202020204" pitchFamily="34" charset="0"/>
                <a:ea typeface="Times New Roman" panose="02020603050405020304" pitchFamily="18" charset="0"/>
              </a:rPr>
              <a:t>The </a:t>
            </a:r>
            <a:r>
              <a:rPr lang="en-US" sz="2400" dirty="0">
                <a:solidFill>
                  <a:srgbClr val="3C3C3C"/>
                </a:solidFill>
                <a:latin typeface="Arial" panose="020B0604020202020204" pitchFamily="34" charset="0"/>
                <a:ea typeface="Times New Roman" panose="02020603050405020304" pitchFamily="18" charset="0"/>
              </a:rPr>
              <a:t>monitor and review stage is shown as a continuous activity throughout the process</a:t>
            </a:r>
            <a:endParaRPr lang="en-US" sz="2400" dirty="0"/>
          </a:p>
        </p:txBody>
      </p:sp>
    </p:spTree>
    <p:extLst>
      <p:ext uri="{BB962C8B-B14F-4D97-AF65-F5344CB8AC3E}">
        <p14:creationId xmlns:p14="http://schemas.microsoft.com/office/powerpoint/2010/main" val="166673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68" y="753229"/>
            <a:ext cx="9613861" cy="1080938"/>
          </a:xfrm>
        </p:spPr>
        <p:txBody>
          <a:bodyPr/>
          <a:lstStyle/>
          <a:p>
            <a:r>
              <a:rPr lang="en-US" dirty="0" smtClean="0"/>
              <a:t>Risk </a:t>
            </a:r>
            <a:r>
              <a:rPr lang="en-US" dirty="0"/>
              <a:t>management canvas </a:t>
            </a:r>
          </a:p>
        </p:txBody>
      </p:sp>
      <p:pic>
        <p:nvPicPr>
          <p:cNvPr id="5" name="V02_Risk Canv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2986" y="1975937"/>
            <a:ext cx="8134350" cy="4572000"/>
          </a:xfrm>
          <a:prstGeom prst="rect">
            <a:avLst/>
          </a:prstGeom>
        </p:spPr>
      </p:pic>
    </p:spTree>
    <p:extLst>
      <p:ext uri="{BB962C8B-B14F-4D97-AF65-F5344CB8AC3E}">
        <p14:creationId xmlns:p14="http://schemas.microsoft.com/office/powerpoint/2010/main" val="358608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47" y="598707"/>
            <a:ext cx="9613861" cy="1080938"/>
          </a:xfrm>
        </p:spPr>
        <p:txBody>
          <a:bodyPr/>
          <a:lstStyle/>
          <a:p>
            <a:r>
              <a:rPr lang="en-US" dirty="0" smtClean="0"/>
              <a:t>1-Context &amp; Objectives</a:t>
            </a:r>
            <a:endParaRPr lang="en-US" dirty="0"/>
          </a:p>
        </p:txBody>
      </p:sp>
      <p:pic>
        <p:nvPicPr>
          <p:cNvPr id="4" name="Picture 3"/>
          <p:cNvPicPr>
            <a:picLocks noChangeAspect="1"/>
          </p:cNvPicPr>
          <p:nvPr/>
        </p:nvPicPr>
        <p:blipFill>
          <a:blip r:embed="rId2"/>
          <a:stretch>
            <a:fillRect/>
          </a:stretch>
        </p:blipFill>
        <p:spPr>
          <a:xfrm>
            <a:off x="0" y="284804"/>
            <a:ext cx="12192000" cy="6448342"/>
          </a:xfrm>
          <a:prstGeom prst="rect">
            <a:avLst/>
          </a:prstGeom>
        </p:spPr>
      </p:pic>
      <p:pic>
        <p:nvPicPr>
          <p:cNvPr id="5" name="Picture 4"/>
          <p:cNvPicPr>
            <a:picLocks noChangeAspect="1"/>
          </p:cNvPicPr>
          <p:nvPr/>
        </p:nvPicPr>
        <p:blipFill>
          <a:blip r:embed="rId3"/>
          <a:stretch>
            <a:fillRect/>
          </a:stretch>
        </p:blipFill>
        <p:spPr>
          <a:xfrm>
            <a:off x="-1" y="284804"/>
            <a:ext cx="12217911" cy="6448342"/>
          </a:xfrm>
          <a:prstGeom prst="rect">
            <a:avLst/>
          </a:prstGeom>
        </p:spPr>
      </p:pic>
      <p:pic>
        <p:nvPicPr>
          <p:cNvPr id="6" name="Picture 5"/>
          <p:cNvPicPr>
            <a:picLocks noChangeAspect="1"/>
          </p:cNvPicPr>
          <p:nvPr/>
        </p:nvPicPr>
        <p:blipFill>
          <a:blip r:embed="rId4"/>
          <a:stretch>
            <a:fillRect/>
          </a:stretch>
        </p:blipFill>
        <p:spPr>
          <a:xfrm>
            <a:off x="-25911" y="284804"/>
            <a:ext cx="12352027" cy="6448342"/>
          </a:xfrm>
          <a:prstGeom prst="rect">
            <a:avLst/>
          </a:prstGeom>
        </p:spPr>
      </p:pic>
    </p:spTree>
    <p:extLst>
      <p:ext uri="{BB962C8B-B14F-4D97-AF65-F5344CB8AC3E}">
        <p14:creationId xmlns:p14="http://schemas.microsoft.com/office/powerpoint/2010/main" val="3954437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2-Risk Identification:</a:t>
            </a:r>
            <a:endParaRPr lang="en-US" dirty="0"/>
          </a:p>
        </p:txBody>
      </p:sp>
      <p:pic>
        <p:nvPicPr>
          <p:cNvPr id="5" name="Picture 4"/>
          <p:cNvPicPr>
            <a:picLocks noChangeAspect="1"/>
          </p:cNvPicPr>
          <p:nvPr/>
        </p:nvPicPr>
        <p:blipFill>
          <a:blip r:embed="rId2"/>
          <a:stretch>
            <a:fillRect/>
          </a:stretch>
        </p:blipFill>
        <p:spPr>
          <a:xfrm>
            <a:off x="90487" y="257175"/>
            <a:ext cx="12011025" cy="6343650"/>
          </a:xfrm>
          <a:prstGeom prst="rect">
            <a:avLst/>
          </a:prstGeom>
        </p:spPr>
      </p:pic>
      <p:pic>
        <p:nvPicPr>
          <p:cNvPr id="6" name="Picture 5"/>
          <p:cNvPicPr>
            <a:picLocks noChangeAspect="1"/>
          </p:cNvPicPr>
          <p:nvPr/>
        </p:nvPicPr>
        <p:blipFill>
          <a:blip r:embed="rId3"/>
          <a:stretch>
            <a:fillRect/>
          </a:stretch>
        </p:blipFill>
        <p:spPr>
          <a:xfrm>
            <a:off x="90487" y="257175"/>
            <a:ext cx="12039600" cy="6353175"/>
          </a:xfrm>
          <a:prstGeom prst="rect">
            <a:avLst/>
          </a:prstGeom>
        </p:spPr>
      </p:pic>
      <p:pic>
        <p:nvPicPr>
          <p:cNvPr id="8" name="Picture 7"/>
          <p:cNvPicPr>
            <a:picLocks noChangeAspect="1"/>
          </p:cNvPicPr>
          <p:nvPr/>
        </p:nvPicPr>
        <p:blipFill>
          <a:blip r:embed="rId4"/>
          <a:stretch>
            <a:fillRect/>
          </a:stretch>
        </p:blipFill>
        <p:spPr>
          <a:xfrm>
            <a:off x="47625" y="247650"/>
            <a:ext cx="12096750" cy="6362700"/>
          </a:xfrm>
          <a:prstGeom prst="rect">
            <a:avLst/>
          </a:prstGeom>
        </p:spPr>
      </p:pic>
      <p:pic>
        <p:nvPicPr>
          <p:cNvPr id="9" name="Picture 8"/>
          <p:cNvPicPr>
            <a:picLocks noChangeAspect="1"/>
          </p:cNvPicPr>
          <p:nvPr/>
        </p:nvPicPr>
        <p:blipFill>
          <a:blip r:embed="rId5"/>
          <a:stretch>
            <a:fillRect/>
          </a:stretch>
        </p:blipFill>
        <p:spPr>
          <a:xfrm>
            <a:off x="61912" y="261937"/>
            <a:ext cx="12068175" cy="6334125"/>
          </a:xfrm>
          <a:prstGeom prst="rect">
            <a:avLst/>
          </a:prstGeom>
        </p:spPr>
      </p:pic>
    </p:spTree>
    <p:extLst>
      <p:ext uri="{BB962C8B-B14F-4D97-AF65-F5344CB8AC3E}">
        <p14:creationId xmlns:p14="http://schemas.microsoft.com/office/powerpoint/2010/main" val="1114842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 Risk</a:t>
            </a:r>
            <a:endParaRPr lang="en-US" dirty="0"/>
          </a:p>
        </p:txBody>
      </p:sp>
      <p:pic>
        <p:nvPicPr>
          <p:cNvPr id="4" name="Picture 3"/>
          <p:cNvPicPr>
            <a:picLocks noChangeAspect="1"/>
          </p:cNvPicPr>
          <p:nvPr/>
        </p:nvPicPr>
        <p:blipFill>
          <a:blip r:embed="rId2"/>
          <a:stretch>
            <a:fillRect/>
          </a:stretch>
        </p:blipFill>
        <p:spPr>
          <a:xfrm>
            <a:off x="80962" y="228600"/>
            <a:ext cx="12030075" cy="6400800"/>
          </a:xfrm>
          <a:prstGeom prst="rect">
            <a:avLst/>
          </a:prstGeom>
        </p:spPr>
      </p:pic>
      <p:pic>
        <p:nvPicPr>
          <p:cNvPr id="5" name="Picture 4"/>
          <p:cNvPicPr>
            <a:picLocks noChangeAspect="1"/>
          </p:cNvPicPr>
          <p:nvPr/>
        </p:nvPicPr>
        <p:blipFill>
          <a:blip r:embed="rId3"/>
          <a:stretch>
            <a:fillRect/>
          </a:stretch>
        </p:blipFill>
        <p:spPr>
          <a:xfrm>
            <a:off x="66675" y="252412"/>
            <a:ext cx="12058650" cy="6353175"/>
          </a:xfrm>
          <a:prstGeom prst="rect">
            <a:avLst/>
          </a:prstGeom>
        </p:spPr>
      </p:pic>
      <p:pic>
        <p:nvPicPr>
          <p:cNvPr id="6" name="Picture 5"/>
          <p:cNvPicPr>
            <a:picLocks noChangeAspect="1"/>
          </p:cNvPicPr>
          <p:nvPr/>
        </p:nvPicPr>
        <p:blipFill>
          <a:blip r:embed="rId4"/>
          <a:stretch>
            <a:fillRect/>
          </a:stretch>
        </p:blipFill>
        <p:spPr>
          <a:xfrm>
            <a:off x="52387" y="261937"/>
            <a:ext cx="12087225" cy="6334125"/>
          </a:xfrm>
          <a:prstGeom prst="rect">
            <a:avLst/>
          </a:prstGeom>
        </p:spPr>
      </p:pic>
      <p:pic>
        <p:nvPicPr>
          <p:cNvPr id="7" name="Picture 6"/>
          <p:cNvPicPr>
            <a:picLocks noChangeAspect="1"/>
          </p:cNvPicPr>
          <p:nvPr/>
        </p:nvPicPr>
        <p:blipFill>
          <a:blip r:embed="rId5"/>
          <a:stretch>
            <a:fillRect/>
          </a:stretch>
        </p:blipFill>
        <p:spPr>
          <a:xfrm>
            <a:off x="57150" y="242887"/>
            <a:ext cx="12077700" cy="6372225"/>
          </a:xfrm>
          <a:prstGeom prst="rect">
            <a:avLst/>
          </a:prstGeom>
        </p:spPr>
      </p:pic>
    </p:spTree>
    <p:extLst>
      <p:ext uri="{BB962C8B-B14F-4D97-AF65-F5344CB8AC3E}">
        <p14:creationId xmlns:p14="http://schemas.microsoft.com/office/powerpoint/2010/main" val="3483252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Response </a:t>
            </a:r>
            <a:endParaRPr lang="en-US" dirty="0"/>
          </a:p>
        </p:txBody>
      </p:sp>
      <p:pic>
        <p:nvPicPr>
          <p:cNvPr id="4" name="Picture 3"/>
          <p:cNvPicPr>
            <a:picLocks noChangeAspect="1"/>
          </p:cNvPicPr>
          <p:nvPr/>
        </p:nvPicPr>
        <p:blipFill>
          <a:blip r:embed="rId2"/>
          <a:stretch>
            <a:fillRect/>
          </a:stretch>
        </p:blipFill>
        <p:spPr>
          <a:xfrm>
            <a:off x="61912" y="257175"/>
            <a:ext cx="12068175" cy="6343650"/>
          </a:xfrm>
          <a:prstGeom prst="rect">
            <a:avLst/>
          </a:prstGeom>
        </p:spPr>
      </p:pic>
      <p:pic>
        <p:nvPicPr>
          <p:cNvPr id="5" name="Picture 4"/>
          <p:cNvPicPr>
            <a:picLocks noChangeAspect="1"/>
          </p:cNvPicPr>
          <p:nvPr/>
        </p:nvPicPr>
        <p:blipFill>
          <a:blip r:embed="rId3"/>
          <a:stretch>
            <a:fillRect/>
          </a:stretch>
        </p:blipFill>
        <p:spPr>
          <a:xfrm>
            <a:off x="71437" y="238125"/>
            <a:ext cx="12049125" cy="6381750"/>
          </a:xfrm>
          <a:prstGeom prst="rect">
            <a:avLst/>
          </a:prstGeom>
        </p:spPr>
      </p:pic>
      <p:pic>
        <p:nvPicPr>
          <p:cNvPr id="6" name="Picture 5"/>
          <p:cNvPicPr>
            <a:picLocks noChangeAspect="1"/>
          </p:cNvPicPr>
          <p:nvPr/>
        </p:nvPicPr>
        <p:blipFill>
          <a:blip r:embed="rId4"/>
          <a:stretch>
            <a:fillRect/>
          </a:stretch>
        </p:blipFill>
        <p:spPr>
          <a:xfrm>
            <a:off x="71437" y="257175"/>
            <a:ext cx="12068175" cy="6343650"/>
          </a:xfrm>
          <a:prstGeom prst="rect">
            <a:avLst/>
          </a:prstGeom>
        </p:spPr>
      </p:pic>
      <p:pic>
        <p:nvPicPr>
          <p:cNvPr id="7" name="Picture 6"/>
          <p:cNvPicPr>
            <a:picLocks noChangeAspect="1"/>
          </p:cNvPicPr>
          <p:nvPr/>
        </p:nvPicPr>
        <p:blipFill>
          <a:blip r:embed="rId5"/>
          <a:stretch>
            <a:fillRect/>
          </a:stretch>
        </p:blipFill>
        <p:spPr>
          <a:xfrm>
            <a:off x="61912" y="238125"/>
            <a:ext cx="12058650" cy="6343650"/>
          </a:xfrm>
          <a:prstGeom prst="rect">
            <a:avLst/>
          </a:prstGeom>
        </p:spPr>
      </p:pic>
      <p:pic>
        <p:nvPicPr>
          <p:cNvPr id="8" name="Picture 7"/>
          <p:cNvPicPr>
            <a:picLocks noChangeAspect="1"/>
          </p:cNvPicPr>
          <p:nvPr/>
        </p:nvPicPr>
        <p:blipFill>
          <a:blip r:embed="rId6"/>
          <a:stretch>
            <a:fillRect/>
          </a:stretch>
        </p:blipFill>
        <p:spPr>
          <a:xfrm>
            <a:off x="52387" y="261937"/>
            <a:ext cx="12087225" cy="6334125"/>
          </a:xfrm>
          <a:prstGeom prst="rect">
            <a:avLst/>
          </a:prstGeom>
        </p:spPr>
      </p:pic>
    </p:spTree>
    <p:extLst>
      <p:ext uri="{BB962C8B-B14F-4D97-AF65-F5344CB8AC3E}">
        <p14:creationId xmlns:p14="http://schemas.microsoft.com/office/powerpoint/2010/main" val="3457832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Communicate :</a:t>
            </a:r>
            <a:endParaRPr lang="en-US" dirty="0"/>
          </a:p>
        </p:txBody>
      </p:sp>
      <p:pic>
        <p:nvPicPr>
          <p:cNvPr id="4" name="Picture 3"/>
          <p:cNvPicPr>
            <a:picLocks noChangeAspect="1"/>
          </p:cNvPicPr>
          <p:nvPr/>
        </p:nvPicPr>
        <p:blipFill>
          <a:blip r:embed="rId2"/>
          <a:stretch>
            <a:fillRect/>
          </a:stretch>
        </p:blipFill>
        <p:spPr>
          <a:xfrm>
            <a:off x="66675" y="252412"/>
            <a:ext cx="12058650" cy="6353175"/>
          </a:xfrm>
          <a:prstGeom prst="rect">
            <a:avLst/>
          </a:prstGeom>
        </p:spPr>
      </p:pic>
      <p:pic>
        <p:nvPicPr>
          <p:cNvPr id="5" name="Picture 4"/>
          <p:cNvPicPr>
            <a:picLocks noChangeAspect="1"/>
          </p:cNvPicPr>
          <p:nvPr/>
        </p:nvPicPr>
        <p:blipFill>
          <a:blip r:embed="rId3"/>
          <a:stretch>
            <a:fillRect/>
          </a:stretch>
        </p:blipFill>
        <p:spPr>
          <a:xfrm>
            <a:off x="61912" y="261937"/>
            <a:ext cx="12068175" cy="6334125"/>
          </a:xfrm>
          <a:prstGeom prst="rect">
            <a:avLst/>
          </a:prstGeom>
        </p:spPr>
      </p:pic>
      <p:pic>
        <p:nvPicPr>
          <p:cNvPr id="6" name="Picture 5"/>
          <p:cNvPicPr>
            <a:picLocks noChangeAspect="1"/>
          </p:cNvPicPr>
          <p:nvPr/>
        </p:nvPicPr>
        <p:blipFill>
          <a:blip r:embed="rId4"/>
          <a:stretch>
            <a:fillRect/>
          </a:stretch>
        </p:blipFill>
        <p:spPr>
          <a:xfrm>
            <a:off x="76200" y="271462"/>
            <a:ext cx="12058650" cy="6334125"/>
          </a:xfrm>
          <a:prstGeom prst="rect">
            <a:avLst/>
          </a:prstGeom>
        </p:spPr>
      </p:pic>
      <p:pic>
        <p:nvPicPr>
          <p:cNvPr id="7" name="Picture 6"/>
          <p:cNvPicPr>
            <a:picLocks noChangeAspect="1"/>
          </p:cNvPicPr>
          <p:nvPr/>
        </p:nvPicPr>
        <p:blipFill>
          <a:blip r:embed="rId5"/>
          <a:stretch>
            <a:fillRect/>
          </a:stretch>
        </p:blipFill>
        <p:spPr>
          <a:xfrm>
            <a:off x="57150" y="276225"/>
            <a:ext cx="12077700" cy="6305550"/>
          </a:xfrm>
          <a:prstGeom prst="rect">
            <a:avLst/>
          </a:prstGeom>
        </p:spPr>
      </p:pic>
    </p:spTree>
    <p:extLst>
      <p:ext uri="{BB962C8B-B14F-4D97-AF65-F5344CB8AC3E}">
        <p14:creationId xmlns:p14="http://schemas.microsoft.com/office/powerpoint/2010/main" val="461083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and Review :</a:t>
            </a:r>
            <a:endParaRPr lang="en-US" dirty="0"/>
          </a:p>
        </p:txBody>
      </p:sp>
      <p:pic>
        <p:nvPicPr>
          <p:cNvPr id="4" name="Picture 3"/>
          <p:cNvPicPr>
            <a:picLocks noChangeAspect="1"/>
          </p:cNvPicPr>
          <p:nvPr/>
        </p:nvPicPr>
        <p:blipFill>
          <a:blip r:embed="rId2"/>
          <a:stretch>
            <a:fillRect/>
          </a:stretch>
        </p:blipFill>
        <p:spPr>
          <a:xfrm>
            <a:off x="2142314" y="0"/>
            <a:ext cx="7340958" cy="6858000"/>
          </a:xfrm>
          <a:prstGeom prst="rect">
            <a:avLst/>
          </a:prstGeom>
        </p:spPr>
      </p:pic>
      <p:pic>
        <p:nvPicPr>
          <p:cNvPr id="5" name="Picture 4"/>
          <p:cNvPicPr>
            <a:picLocks noChangeAspect="1"/>
          </p:cNvPicPr>
          <p:nvPr/>
        </p:nvPicPr>
        <p:blipFill>
          <a:blip r:embed="rId3"/>
          <a:stretch>
            <a:fillRect/>
          </a:stretch>
        </p:blipFill>
        <p:spPr>
          <a:xfrm>
            <a:off x="0" y="0"/>
            <a:ext cx="12049125" cy="6781800"/>
          </a:xfrm>
          <a:prstGeom prst="rect">
            <a:avLst/>
          </a:prstGeom>
        </p:spPr>
      </p:pic>
      <p:pic>
        <p:nvPicPr>
          <p:cNvPr id="6" name="Picture 5"/>
          <p:cNvPicPr>
            <a:picLocks noChangeAspect="1"/>
          </p:cNvPicPr>
          <p:nvPr/>
        </p:nvPicPr>
        <p:blipFill>
          <a:blip r:embed="rId4"/>
          <a:stretch>
            <a:fillRect/>
          </a:stretch>
        </p:blipFill>
        <p:spPr>
          <a:xfrm>
            <a:off x="61912" y="28575"/>
            <a:ext cx="12068175" cy="6800850"/>
          </a:xfrm>
          <a:prstGeom prst="rect">
            <a:avLst/>
          </a:prstGeom>
        </p:spPr>
      </p:pic>
      <p:pic>
        <p:nvPicPr>
          <p:cNvPr id="7" name="Picture 6"/>
          <p:cNvPicPr>
            <a:picLocks noChangeAspect="1"/>
          </p:cNvPicPr>
          <p:nvPr/>
        </p:nvPicPr>
        <p:blipFill>
          <a:blip r:embed="rId5"/>
          <a:stretch>
            <a:fillRect/>
          </a:stretch>
        </p:blipFill>
        <p:spPr>
          <a:xfrm>
            <a:off x="76200" y="33337"/>
            <a:ext cx="12039600" cy="6791325"/>
          </a:xfrm>
          <a:prstGeom prst="rect">
            <a:avLst/>
          </a:prstGeom>
        </p:spPr>
      </p:pic>
      <p:pic>
        <p:nvPicPr>
          <p:cNvPr id="8" name="Picture 7"/>
          <p:cNvPicPr>
            <a:picLocks noChangeAspect="1"/>
          </p:cNvPicPr>
          <p:nvPr/>
        </p:nvPicPr>
        <p:blipFill>
          <a:blip r:embed="rId6"/>
          <a:stretch>
            <a:fillRect/>
          </a:stretch>
        </p:blipFill>
        <p:spPr>
          <a:xfrm>
            <a:off x="42863" y="0"/>
            <a:ext cx="12039600" cy="6781800"/>
          </a:xfrm>
          <a:prstGeom prst="rect">
            <a:avLst/>
          </a:prstGeom>
        </p:spPr>
      </p:pic>
      <p:pic>
        <p:nvPicPr>
          <p:cNvPr id="9" name="Picture 8"/>
          <p:cNvPicPr>
            <a:picLocks noChangeAspect="1"/>
          </p:cNvPicPr>
          <p:nvPr/>
        </p:nvPicPr>
        <p:blipFill>
          <a:blip r:embed="rId7"/>
          <a:stretch>
            <a:fillRect/>
          </a:stretch>
        </p:blipFill>
        <p:spPr>
          <a:xfrm>
            <a:off x="-47624" y="0"/>
            <a:ext cx="12030075" cy="6781800"/>
          </a:xfrm>
          <a:prstGeom prst="rect">
            <a:avLst/>
          </a:prstGeom>
        </p:spPr>
      </p:pic>
      <p:pic>
        <p:nvPicPr>
          <p:cNvPr id="10" name="Picture 9"/>
          <p:cNvPicPr>
            <a:picLocks noChangeAspect="1"/>
          </p:cNvPicPr>
          <p:nvPr/>
        </p:nvPicPr>
        <p:blipFill>
          <a:blip r:embed="rId8"/>
          <a:stretch>
            <a:fillRect/>
          </a:stretch>
        </p:blipFill>
        <p:spPr>
          <a:xfrm>
            <a:off x="32884" y="42862"/>
            <a:ext cx="12068175" cy="6772275"/>
          </a:xfrm>
          <a:prstGeom prst="rect">
            <a:avLst/>
          </a:prstGeom>
        </p:spPr>
      </p:pic>
      <p:pic>
        <p:nvPicPr>
          <p:cNvPr id="11" name="Picture 10"/>
          <p:cNvPicPr>
            <a:picLocks noChangeAspect="1"/>
          </p:cNvPicPr>
          <p:nvPr/>
        </p:nvPicPr>
        <p:blipFill>
          <a:blip r:embed="rId9"/>
          <a:stretch>
            <a:fillRect/>
          </a:stretch>
        </p:blipFill>
        <p:spPr>
          <a:xfrm>
            <a:off x="-14287" y="69056"/>
            <a:ext cx="12058650" cy="6791325"/>
          </a:xfrm>
          <a:prstGeom prst="rect">
            <a:avLst/>
          </a:prstGeom>
        </p:spPr>
      </p:pic>
      <p:pic>
        <p:nvPicPr>
          <p:cNvPr id="12" name="Picture 11"/>
          <p:cNvPicPr>
            <a:picLocks noChangeAspect="1"/>
          </p:cNvPicPr>
          <p:nvPr/>
        </p:nvPicPr>
        <p:blipFill>
          <a:blip r:embed="rId10"/>
          <a:stretch>
            <a:fillRect/>
          </a:stretch>
        </p:blipFill>
        <p:spPr>
          <a:xfrm>
            <a:off x="-19050" y="50006"/>
            <a:ext cx="12068175" cy="6800850"/>
          </a:xfrm>
          <a:prstGeom prst="rect">
            <a:avLst/>
          </a:prstGeom>
        </p:spPr>
      </p:pic>
      <p:pic>
        <p:nvPicPr>
          <p:cNvPr id="13" name="Picture 12"/>
          <p:cNvPicPr>
            <a:picLocks noChangeAspect="1"/>
          </p:cNvPicPr>
          <p:nvPr/>
        </p:nvPicPr>
        <p:blipFill>
          <a:blip r:embed="rId11"/>
          <a:stretch>
            <a:fillRect/>
          </a:stretch>
        </p:blipFill>
        <p:spPr>
          <a:xfrm>
            <a:off x="-30502" y="19050"/>
            <a:ext cx="12049125" cy="6762750"/>
          </a:xfrm>
          <a:prstGeom prst="rect">
            <a:avLst/>
          </a:prstGeom>
        </p:spPr>
      </p:pic>
    </p:spTree>
    <p:extLst>
      <p:ext uri="{BB962C8B-B14F-4D97-AF65-F5344CB8AC3E}">
        <p14:creationId xmlns:p14="http://schemas.microsoft.com/office/powerpoint/2010/main" val="1216526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people think about risk ?</a:t>
            </a:r>
            <a:endParaRPr lang="en-US" dirty="0"/>
          </a:p>
        </p:txBody>
      </p:sp>
      <p:pic>
        <p:nvPicPr>
          <p:cNvPr id="4" name="Picture 3"/>
          <p:cNvPicPr>
            <a:picLocks noChangeAspect="1"/>
          </p:cNvPicPr>
          <p:nvPr/>
        </p:nvPicPr>
        <p:blipFill>
          <a:blip r:embed="rId2"/>
          <a:stretch>
            <a:fillRect/>
          </a:stretch>
        </p:blipFill>
        <p:spPr>
          <a:xfrm>
            <a:off x="6944727" y="2478505"/>
            <a:ext cx="3985128" cy="3773153"/>
          </a:xfrm>
          <a:prstGeom prst="rect">
            <a:avLst/>
          </a:prstGeom>
        </p:spPr>
      </p:pic>
    </p:spTree>
    <p:extLst>
      <p:ext uri="{BB962C8B-B14F-4D97-AF65-F5344CB8AC3E}">
        <p14:creationId xmlns:p14="http://schemas.microsoft.com/office/powerpoint/2010/main" val="675815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542" y="2775102"/>
            <a:ext cx="7032694" cy="1754326"/>
          </a:xfrm>
          <a:prstGeom prst="rect">
            <a:avLst/>
          </a:prstGeom>
        </p:spPr>
        <p:txBody>
          <a:bodyPr wrap="none">
            <a:spAutoFit/>
          </a:bodyPr>
          <a:lstStyle/>
          <a:p>
            <a:r>
              <a:rPr lang="en-US" sz="5400" b="1" dirty="0">
                <a:solidFill>
                  <a:srgbClr val="FFC000"/>
                </a:solidFill>
                <a:latin typeface="Open Sans"/>
              </a:rPr>
              <a:t>Knowledge check </a:t>
            </a:r>
            <a:r>
              <a:rPr lang="en-US" sz="5400" b="1" dirty="0" smtClean="0">
                <a:solidFill>
                  <a:srgbClr val="FFC000"/>
                </a:solidFill>
                <a:latin typeface="Open Sans"/>
              </a:rPr>
              <a:t>3: </a:t>
            </a:r>
          </a:p>
          <a:p>
            <a:r>
              <a:rPr lang="en-US" sz="5400" b="1" dirty="0" smtClean="0">
                <a:solidFill>
                  <a:srgbClr val="FFC000"/>
                </a:solidFill>
                <a:latin typeface="Open Sans"/>
              </a:rPr>
              <a:t>The </a:t>
            </a:r>
            <a:r>
              <a:rPr lang="en-US" sz="5400" b="1" dirty="0">
                <a:solidFill>
                  <a:srgbClr val="FFC000"/>
                </a:solidFill>
                <a:latin typeface="Open Sans"/>
              </a:rPr>
              <a:t>fundamentals</a:t>
            </a:r>
            <a:endParaRPr lang="en-US" sz="5400" b="1" i="0" dirty="0">
              <a:solidFill>
                <a:srgbClr val="FFC000"/>
              </a:solidFill>
              <a:effectLst/>
              <a:latin typeface="Open Sans"/>
            </a:endParaRPr>
          </a:p>
        </p:txBody>
      </p:sp>
    </p:spTree>
    <p:extLst>
      <p:ext uri="{BB962C8B-B14F-4D97-AF65-F5344CB8AC3E}">
        <p14:creationId xmlns:p14="http://schemas.microsoft.com/office/powerpoint/2010/main" val="3309076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9</a:t>
            </a:r>
            <a:endParaRPr lang="en-US" sz="2800" b="1" i="0" u="sng" dirty="0">
              <a:solidFill>
                <a:srgbClr val="C00000"/>
              </a:solidFill>
              <a:effectLst/>
              <a:latin typeface="Open Sans"/>
            </a:endParaRPr>
          </a:p>
        </p:txBody>
      </p:sp>
      <p:sp>
        <p:nvSpPr>
          <p:cNvPr id="3" name="Rectangle 2"/>
          <p:cNvSpPr/>
          <p:nvPr/>
        </p:nvSpPr>
        <p:spPr>
          <a:xfrm>
            <a:off x="2011981" y="870690"/>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correct order of the stages of the risk management process?</a:t>
            </a:r>
          </a:p>
        </p:txBody>
      </p:sp>
      <p:sp>
        <p:nvSpPr>
          <p:cNvPr id="9" name="Rectangle 8"/>
          <p:cNvSpPr/>
          <p:nvPr/>
        </p:nvSpPr>
        <p:spPr>
          <a:xfrm>
            <a:off x="1123251" y="1701687"/>
            <a:ext cx="10504389" cy="501675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1. Context and objectives 2. Risk identification 3. Risk assessment 4. Risk response 5. Communication 6. Monitor and </a:t>
            </a:r>
            <a:r>
              <a:rPr lang="en-US" sz="2000" dirty="0" smtClean="0">
                <a:solidFill>
                  <a:srgbClr val="00B0F0"/>
                </a:solidFill>
                <a:latin typeface="Open Sans"/>
              </a:rPr>
              <a:t>review</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1. Context and objectives 2. Communication 3. Risk identification 4. Risk assessment 5. Risk response 6. Monitor and review</a:t>
            </a:r>
          </a:p>
          <a:p>
            <a:pPr marL="285750" indent="-285750">
              <a:lnSpc>
                <a:spcPct val="200000"/>
              </a:lnSpc>
              <a:buFont typeface="Arial" panose="020B0604020202020204" pitchFamily="34" charset="0"/>
              <a:buChar char="•"/>
            </a:pPr>
            <a:r>
              <a:rPr lang="en-US" sz="2000" dirty="0">
                <a:solidFill>
                  <a:srgbClr val="00B0F0"/>
                </a:solidFill>
                <a:latin typeface="Open Sans"/>
              </a:rPr>
              <a:t>1. Context and objectives 2. Risk identification 3. Risk assessment 4. Communication 5. Risk response 6. Monitor and review</a:t>
            </a:r>
          </a:p>
          <a:p>
            <a:pPr marL="285750" indent="-285750">
              <a:lnSpc>
                <a:spcPct val="200000"/>
              </a:lnSpc>
              <a:buFont typeface="Arial" panose="020B0604020202020204" pitchFamily="34" charset="0"/>
              <a:buChar char="•"/>
            </a:pPr>
            <a:r>
              <a:rPr lang="en-US" sz="2000" dirty="0">
                <a:solidFill>
                  <a:srgbClr val="00B0F0"/>
                </a:solidFill>
                <a:latin typeface="Open Sans"/>
              </a:rPr>
              <a:t>1. Context and objectives 2. Risk identification 3. Communication 4. Risk assessment 5. Risk response 6. Monitor and review</a:t>
            </a:r>
          </a:p>
        </p:txBody>
      </p:sp>
      <p:pic>
        <p:nvPicPr>
          <p:cNvPr id="11" name="Picture 10"/>
          <p:cNvPicPr>
            <a:picLocks noChangeAspect="1"/>
          </p:cNvPicPr>
          <p:nvPr/>
        </p:nvPicPr>
        <p:blipFill>
          <a:blip r:embed="rId2"/>
          <a:stretch>
            <a:fillRect/>
          </a:stretch>
        </p:blipFill>
        <p:spPr>
          <a:xfrm>
            <a:off x="781162" y="1977165"/>
            <a:ext cx="342089" cy="365413"/>
          </a:xfrm>
          <a:prstGeom prst="rect">
            <a:avLst/>
          </a:prstGeom>
        </p:spPr>
      </p:pic>
      <p:sp>
        <p:nvSpPr>
          <p:cNvPr id="7" name="Rectangle 6"/>
          <p:cNvSpPr/>
          <p:nvPr/>
        </p:nvSpPr>
        <p:spPr>
          <a:xfrm>
            <a:off x="6416035" y="5341465"/>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The risk management process contains 5 main stages, with the stage of Monitor and review seen as a continuous process throughout.</a:t>
            </a:r>
          </a:p>
        </p:txBody>
      </p:sp>
    </p:spTree>
    <p:extLst>
      <p:ext uri="{BB962C8B-B14F-4D97-AF65-F5344CB8AC3E}">
        <p14:creationId xmlns:p14="http://schemas.microsoft.com/office/powerpoint/2010/main" val="3477954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42922"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10</a:t>
            </a:r>
            <a:endParaRPr lang="en-US" sz="2800" b="1" i="0" u="sng" dirty="0">
              <a:solidFill>
                <a:srgbClr val="C00000"/>
              </a:solidFill>
              <a:effectLst/>
              <a:latin typeface="Open Sans"/>
            </a:endParaRPr>
          </a:p>
        </p:txBody>
      </p:sp>
      <p:sp>
        <p:nvSpPr>
          <p:cNvPr id="3" name="Rectangle 2"/>
          <p:cNvSpPr/>
          <p:nvPr/>
        </p:nvSpPr>
        <p:spPr>
          <a:xfrm>
            <a:off x="2011981" y="870690"/>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does setting the context and objectives in the risk management process clarify?</a:t>
            </a:r>
          </a:p>
        </p:txBody>
      </p:sp>
      <p:sp>
        <p:nvSpPr>
          <p:cNvPr id="9" name="Rectangle 8"/>
          <p:cNvSpPr/>
          <p:nvPr/>
        </p:nvSpPr>
        <p:spPr>
          <a:xfrm>
            <a:off x="990419" y="1518929"/>
            <a:ext cx="9404009" cy="501675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The context of the stakeholders, and the objectives that they need to achieve within the project</a:t>
            </a:r>
          </a:p>
          <a:p>
            <a:pPr marL="285750" indent="-285750">
              <a:lnSpc>
                <a:spcPct val="200000"/>
              </a:lnSpc>
              <a:buFont typeface="Arial" panose="020B0604020202020204" pitchFamily="34" charset="0"/>
              <a:buChar char="•"/>
            </a:pPr>
            <a:r>
              <a:rPr lang="en-US" sz="2000" dirty="0">
                <a:solidFill>
                  <a:srgbClr val="00B0F0"/>
                </a:solidFill>
                <a:latin typeface="Open Sans"/>
              </a:rPr>
              <a:t>The context within which the risk management process is applied, and the objectives that stakeholders need to achieve</a:t>
            </a:r>
          </a:p>
          <a:p>
            <a:pPr marL="285750" indent="-285750">
              <a:lnSpc>
                <a:spcPct val="200000"/>
              </a:lnSpc>
              <a:buFont typeface="Arial" panose="020B0604020202020204" pitchFamily="34" charset="0"/>
              <a:buChar char="•"/>
            </a:pPr>
            <a:r>
              <a:rPr lang="en-US" sz="2000" dirty="0">
                <a:solidFill>
                  <a:srgbClr val="00B0F0"/>
                </a:solidFill>
                <a:latin typeface="Open Sans"/>
              </a:rPr>
              <a:t>The context in which the risk management process is applied, and the objectives of the project that need to be achieved. </a:t>
            </a:r>
          </a:p>
          <a:p>
            <a:pPr marL="285750" indent="-285750">
              <a:lnSpc>
                <a:spcPct val="200000"/>
              </a:lnSpc>
              <a:buFont typeface="Arial" panose="020B0604020202020204" pitchFamily="34" charset="0"/>
              <a:buChar char="•"/>
            </a:pPr>
            <a:r>
              <a:rPr lang="en-US" sz="2000" dirty="0">
                <a:solidFill>
                  <a:srgbClr val="00B0F0"/>
                </a:solidFill>
                <a:latin typeface="Open Sans"/>
              </a:rPr>
              <a:t>The context within which the risk management process is applied, and the objectives of the project manager</a:t>
            </a:r>
          </a:p>
        </p:txBody>
      </p:sp>
      <p:pic>
        <p:nvPicPr>
          <p:cNvPr id="11" name="Picture 10"/>
          <p:cNvPicPr>
            <a:picLocks noChangeAspect="1"/>
          </p:cNvPicPr>
          <p:nvPr/>
        </p:nvPicPr>
        <p:blipFill>
          <a:blip r:embed="rId2"/>
          <a:stretch>
            <a:fillRect/>
          </a:stretch>
        </p:blipFill>
        <p:spPr>
          <a:xfrm>
            <a:off x="368215" y="4208921"/>
            <a:ext cx="342089" cy="365413"/>
          </a:xfrm>
          <a:prstGeom prst="rect">
            <a:avLst/>
          </a:prstGeom>
        </p:spPr>
      </p:pic>
      <p:sp>
        <p:nvSpPr>
          <p:cNvPr id="7" name="Rectangle 6"/>
          <p:cNvSpPr/>
          <p:nvPr/>
        </p:nvSpPr>
        <p:spPr>
          <a:xfrm>
            <a:off x="6359948" y="2049157"/>
            <a:ext cx="5553694"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Setting of the context and objectives of the project provides information on the context of the project that risk management needs to address. It further clarifies the objectives that the project needs to achieve.</a:t>
            </a:r>
          </a:p>
        </p:txBody>
      </p:sp>
    </p:spTree>
    <p:extLst>
      <p:ext uri="{BB962C8B-B14F-4D97-AF65-F5344CB8AC3E}">
        <p14:creationId xmlns:p14="http://schemas.microsoft.com/office/powerpoint/2010/main" val="4229356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23109"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11</a:t>
            </a:r>
            <a:endParaRPr lang="en-US" sz="2800" b="1" i="0" u="sng" dirty="0">
              <a:solidFill>
                <a:srgbClr val="C00000"/>
              </a:solidFill>
              <a:effectLst/>
              <a:latin typeface="Open Sans"/>
            </a:endParaRPr>
          </a:p>
        </p:txBody>
      </p:sp>
      <p:sp>
        <p:nvSpPr>
          <p:cNvPr id="3" name="Rectangle 2"/>
          <p:cNvSpPr/>
          <p:nvPr/>
        </p:nvSpPr>
        <p:spPr>
          <a:xfrm>
            <a:off x="2011981" y="870690"/>
            <a:ext cx="8382447" cy="461665"/>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Who is responsible for identifying risks?</a:t>
            </a:r>
          </a:p>
        </p:txBody>
      </p:sp>
      <p:sp>
        <p:nvSpPr>
          <p:cNvPr id="9" name="Rectangle 8"/>
          <p:cNvSpPr/>
          <p:nvPr/>
        </p:nvSpPr>
        <p:spPr>
          <a:xfrm>
            <a:off x="2297211" y="2067100"/>
            <a:ext cx="6986274"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The project manager and project sponsor</a:t>
            </a:r>
          </a:p>
          <a:p>
            <a:pPr marL="285750" indent="-285750">
              <a:lnSpc>
                <a:spcPct val="200000"/>
              </a:lnSpc>
              <a:buFont typeface="Arial" panose="020B0604020202020204" pitchFamily="34" charset="0"/>
              <a:buChar char="•"/>
            </a:pPr>
            <a:r>
              <a:rPr lang="en-US" sz="2000" dirty="0">
                <a:solidFill>
                  <a:srgbClr val="00B0F0"/>
                </a:solidFill>
                <a:latin typeface="Open Sans"/>
              </a:rPr>
              <a:t>The project manager, project team, and stakeholders </a:t>
            </a:r>
          </a:p>
          <a:p>
            <a:pPr marL="285750" indent="-285750">
              <a:lnSpc>
                <a:spcPct val="200000"/>
              </a:lnSpc>
              <a:buFont typeface="Arial" panose="020B0604020202020204" pitchFamily="34" charset="0"/>
              <a:buChar char="•"/>
            </a:pPr>
            <a:r>
              <a:rPr lang="en-US" sz="2000" dirty="0">
                <a:solidFill>
                  <a:srgbClr val="00B0F0"/>
                </a:solidFill>
                <a:latin typeface="Open Sans"/>
              </a:rPr>
              <a:t>The project sponsor and project team</a:t>
            </a:r>
          </a:p>
          <a:p>
            <a:pPr marL="285750" indent="-285750">
              <a:lnSpc>
                <a:spcPct val="200000"/>
              </a:lnSpc>
              <a:buFont typeface="Arial" panose="020B0604020202020204" pitchFamily="34" charset="0"/>
              <a:buChar char="•"/>
            </a:pPr>
            <a:r>
              <a:rPr lang="en-US" sz="2000" dirty="0">
                <a:solidFill>
                  <a:srgbClr val="00B0F0"/>
                </a:solidFill>
                <a:latin typeface="Open Sans"/>
              </a:rPr>
              <a:t>The project sponsor and stakeholders</a:t>
            </a:r>
          </a:p>
        </p:txBody>
      </p:sp>
      <p:pic>
        <p:nvPicPr>
          <p:cNvPr id="11" name="Picture 10"/>
          <p:cNvPicPr>
            <a:picLocks noChangeAspect="1"/>
          </p:cNvPicPr>
          <p:nvPr/>
        </p:nvPicPr>
        <p:blipFill>
          <a:blip r:embed="rId2"/>
          <a:stretch>
            <a:fillRect/>
          </a:stretch>
        </p:blipFill>
        <p:spPr>
          <a:xfrm>
            <a:off x="1840936" y="2938061"/>
            <a:ext cx="342089" cy="365413"/>
          </a:xfrm>
          <a:prstGeom prst="rect">
            <a:avLst/>
          </a:prstGeom>
        </p:spPr>
      </p:pic>
      <p:sp>
        <p:nvSpPr>
          <p:cNvPr id="7" name="Rectangle 6"/>
          <p:cNvSpPr/>
          <p:nvPr/>
        </p:nvSpPr>
        <p:spPr>
          <a:xfrm>
            <a:off x="6023542" y="4909811"/>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identification is undertaken by the project manager, project team and stakeholders to ensure all risks are properly identified.</a:t>
            </a:r>
          </a:p>
        </p:txBody>
      </p:sp>
    </p:spTree>
    <p:extLst>
      <p:ext uri="{BB962C8B-B14F-4D97-AF65-F5344CB8AC3E}">
        <p14:creationId xmlns:p14="http://schemas.microsoft.com/office/powerpoint/2010/main" val="4080843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42922"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12</a:t>
            </a:r>
            <a:endParaRPr lang="en-US" sz="2800" b="1" i="0" u="sng" dirty="0">
              <a:solidFill>
                <a:srgbClr val="C00000"/>
              </a:solidFill>
              <a:effectLst/>
              <a:latin typeface="Open Sans"/>
            </a:endParaRPr>
          </a:p>
        </p:txBody>
      </p:sp>
      <p:sp>
        <p:nvSpPr>
          <p:cNvPr id="3" name="Rectangle 2"/>
          <p:cNvSpPr/>
          <p:nvPr/>
        </p:nvSpPr>
        <p:spPr>
          <a:xfrm>
            <a:off x="2011981" y="870690"/>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are key considerations for assessing risks effectively? Identify each key consideration.</a:t>
            </a:r>
          </a:p>
        </p:txBody>
      </p:sp>
      <p:sp>
        <p:nvSpPr>
          <p:cNvPr id="9" name="Rectangle 8"/>
          <p:cNvSpPr/>
          <p:nvPr/>
        </p:nvSpPr>
        <p:spPr>
          <a:xfrm>
            <a:off x="2297211" y="2067100"/>
            <a:ext cx="6784796" cy="3170099"/>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Likelihood</a:t>
            </a:r>
          </a:p>
          <a:p>
            <a:pPr marL="285750" indent="-285750">
              <a:lnSpc>
                <a:spcPct val="200000"/>
              </a:lnSpc>
              <a:buFont typeface="Arial" panose="020B0604020202020204" pitchFamily="34" charset="0"/>
              <a:buChar char="•"/>
            </a:pPr>
            <a:r>
              <a:rPr lang="en-US" sz="2000" dirty="0">
                <a:solidFill>
                  <a:srgbClr val="00B0F0"/>
                </a:solidFill>
                <a:latin typeface="Open Sans"/>
              </a:rPr>
              <a:t>Response</a:t>
            </a:r>
          </a:p>
          <a:p>
            <a:pPr marL="285750" indent="-285750">
              <a:lnSpc>
                <a:spcPct val="200000"/>
              </a:lnSpc>
              <a:buFont typeface="Arial" panose="020B0604020202020204" pitchFamily="34" charset="0"/>
              <a:buChar char="•"/>
            </a:pPr>
            <a:r>
              <a:rPr lang="en-US" sz="2000" dirty="0">
                <a:solidFill>
                  <a:srgbClr val="00B0F0"/>
                </a:solidFill>
                <a:latin typeface="Open Sans"/>
              </a:rPr>
              <a:t>Consequence</a:t>
            </a:r>
          </a:p>
          <a:p>
            <a:pPr marL="285750" indent="-285750">
              <a:lnSpc>
                <a:spcPct val="200000"/>
              </a:lnSpc>
              <a:buFont typeface="Arial" panose="020B0604020202020204" pitchFamily="34" charset="0"/>
              <a:buChar char="•"/>
            </a:pPr>
            <a:r>
              <a:rPr lang="en-US" sz="2000" dirty="0">
                <a:solidFill>
                  <a:srgbClr val="00B0F0"/>
                </a:solidFill>
                <a:latin typeface="Open Sans"/>
              </a:rPr>
              <a:t>Impact</a:t>
            </a:r>
          </a:p>
          <a:p>
            <a:pPr marL="285750" indent="-285750">
              <a:lnSpc>
                <a:spcPct val="200000"/>
              </a:lnSpc>
              <a:buFont typeface="Arial" panose="020B0604020202020204" pitchFamily="34" charset="0"/>
              <a:buChar char="•"/>
            </a:pPr>
            <a:r>
              <a:rPr lang="en-US" sz="2000" dirty="0">
                <a:solidFill>
                  <a:srgbClr val="00B0F0"/>
                </a:solidFill>
                <a:latin typeface="Open Sans"/>
              </a:rPr>
              <a:t>All of the above</a:t>
            </a:r>
          </a:p>
        </p:txBody>
      </p:sp>
      <p:pic>
        <p:nvPicPr>
          <p:cNvPr id="11" name="Picture 10"/>
          <p:cNvPicPr>
            <a:picLocks noChangeAspect="1"/>
          </p:cNvPicPr>
          <p:nvPr/>
        </p:nvPicPr>
        <p:blipFill>
          <a:blip r:embed="rId2"/>
          <a:stretch>
            <a:fillRect/>
          </a:stretch>
        </p:blipFill>
        <p:spPr>
          <a:xfrm>
            <a:off x="1964362" y="2358625"/>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responses in </a:t>
            </a:r>
            <a:r>
              <a:rPr lang="en-US" dirty="0"/>
              <a:t>assessing risks effectively to determine the likelihood (in other words, the probability) of the risk occurring, and the subsequent consequence should that risk occur.</a:t>
            </a:r>
          </a:p>
        </p:txBody>
      </p:sp>
      <p:pic>
        <p:nvPicPr>
          <p:cNvPr id="8" name="Picture 7"/>
          <p:cNvPicPr>
            <a:picLocks noChangeAspect="1"/>
          </p:cNvPicPr>
          <p:nvPr/>
        </p:nvPicPr>
        <p:blipFill>
          <a:blip r:embed="rId2"/>
          <a:stretch>
            <a:fillRect/>
          </a:stretch>
        </p:blipFill>
        <p:spPr>
          <a:xfrm>
            <a:off x="1788697" y="3521435"/>
            <a:ext cx="342089" cy="365413"/>
          </a:xfrm>
          <a:prstGeom prst="rect">
            <a:avLst/>
          </a:prstGeom>
        </p:spPr>
      </p:pic>
    </p:spTree>
    <p:extLst>
      <p:ext uri="{BB962C8B-B14F-4D97-AF65-F5344CB8AC3E}">
        <p14:creationId xmlns:p14="http://schemas.microsoft.com/office/powerpoint/2010/main" val="990712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42922"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13</a:t>
            </a:r>
            <a:endParaRPr lang="en-US" sz="2800" b="1" i="0" u="sng" dirty="0">
              <a:solidFill>
                <a:srgbClr val="C00000"/>
              </a:solidFill>
              <a:effectLst/>
              <a:latin typeface="Open Sans"/>
            </a:endParaRPr>
          </a:p>
        </p:txBody>
      </p:sp>
      <p:sp>
        <p:nvSpPr>
          <p:cNvPr id="3" name="Rectangle 2"/>
          <p:cNvSpPr/>
          <p:nvPr/>
        </p:nvSpPr>
        <p:spPr>
          <a:xfrm>
            <a:off x="2011981" y="870690"/>
            <a:ext cx="8382447" cy="461665"/>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actions are involved in the risk response stage?</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Accepting risks</a:t>
            </a:r>
          </a:p>
          <a:p>
            <a:pPr marL="285750" indent="-285750">
              <a:lnSpc>
                <a:spcPct val="200000"/>
              </a:lnSpc>
              <a:buFont typeface="Arial" panose="020B0604020202020204" pitchFamily="34" charset="0"/>
              <a:buChar char="•"/>
            </a:pPr>
            <a:r>
              <a:rPr lang="en-US" sz="2000" dirty="0" err="1">
                <a:solidFill>
                  <a:srgbClr val="00B0F0"/>
                </a:solidFill>
                <a:latin typeface="Open Sans"/>
              </a:rPr>
              <a:t>Minimising</a:t>
            </a:r>
            <a:r>
              <a:rPr lang="en-US" sz="2000" dirty="0">
                <a:solidFill>
                  <a:srgbClr val="00B0F0"/>
                </a:solidFill>
                <a:latin typeface="Open Sans"/>
              </a:rPr>
              <a:t> risks</a:t>
            </a:r>
          </a:p>
          <a:p>
            <a:pPr marL="285750" indent="-285750">
              <a:lnSpc>
                <a:spcPct val="200000"/>
              </a:lnSpc>
              <a:buFont typeface="Arial" panose="020B0604020202020204" pitchFamily="34" charset="0"/>
              <a:buChar char="•"/>
            </a:pPr>
            <a:r>
              <a:rPr lang="en-US" sz="2000" dirty="0" err="1">
                <a:solidFill>
                  <a:srgbClr val="00B0F0"/>
                </a:solidFill>
                <a:latin typeface="Open Sans"/>
              </a:rPr>
              <a:t>Maximising</a:t>
            </a:r>
            <a:r>
              <a:rPr lang="en-US" sz="2000" dirty="0">
                <a:solidFill>
                  <a:srgbClr val="00B0F0"/>
                </a:solidFill>
                <a:latin typeface="Open Sans"/>
              </a:rPr>
              <a:t> opportunities</a:t>
            </a:r>
          </a:p>
          <a:p>
            <a:pPr marL="285750" indent="-285750">
              <a:lnSpc>
                <a:spcPct val="200000"/>
              </a:lnSpc>
              <a:buFont typeface="Arial" panose="020B0604020202020204" pitchFamily="34" charset="0"/>
              <a:buChar char="•"/>
            </a:pPr>
            <a:r>
              <a:rPr lang="en-US" sz="2000" dirty="0">
                <a:solidFill>
                  <a:srgbClr val="00B0F0"/>
                </a:solidFill>
                <a:latin typeface="Open Sans"/>
              </a:rPr>
              <a:t>All of the above </a:t>
            </a:r>
          </a:p>
        </p:txBody>
      </p:sp>
      <p:pic>
        <p:nvPicPr>
          <p:cNvPr id="11" name="Picture 10"/>
          <p:cNvPicPr>
            <a:picLocks noChangeAspect="1"/>
          </p:cNvPicPr>
          <p:nvPr/>
        </p:nvPicPr>
        <p:blipFill>
          <a:blip r:embed="rId2"/>
          <a:stretch>
            <a:fillRect/>
          </a:stretch>
        </p:blipFill>
        <p:spPr>
          <a:xfrm>
            <a:off x="1955122" y="4160758"/>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Responding to risk adopts a set of actions that you can apply to ensure that you </a:t>
            </a:r>
            <a:r>
              <a:rPr lang="en-US" dirty="0" err="1"/>
              <a:t>minimise</a:t>
            </a:r>
            <a:r>
              <a:rPr lang="en-US" dirty="0"/>
              <a:t> risks, leverage and </a:t>
            </a:r>
            <a:r>
              <a:rPr lang="en-US" dirty="0" err="1"/>
              <a:t>maximise</a:t>
            </a:r>
            <a:r>
              <a:rPr lang="en-US" dirty="0"/>
              <a:t> opportunities through positive risk, and accept risks.</a:t>
            </a:r>
          </a:p>
        </p:txBody>
      </p:sp>
    </p:spTree>
    <p:extLst>
      <p:ext uri="{BB962C8B-B14F-4D97-AF65-F5344CB8AC3E}">
        <p14:creationId xmlns:p14="http://schemas.microsoft.com/office/powerpoint/2010/main" val="1176336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242922"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14</a:t>
            </a:r>
            <a:endParaRPr lang="en-US" sz="2800" b="1" i="0" u="sng" dirty="0">
              <a:solidFill>
                <a:srgbClr val="C00000"/>
              </a:solidFill>
              <a:effectLst/>
              <a:latin typeface="Open Sans"/>
            </a:endParaRPr>
          </a:p>
        </p:txBody>
      </p:sp>
      <p:sp>
        <p:nvSpPr>
          <p:cNvPr id="3" name="Rectangle 2"/>
          <p:cNvSpPr/>
          <p:nvPr/>
        </p:nvSpPr>
        <p:spPr>
          <a:xfrm>
            <a:off x="2011981" y="870690"/>
            <a:ext cx="8382447" cy="1569660"/>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Communication about risks is the most important stage of the risk management process. Which of the following descriptions accurately reflect the communication stage?</a:t>
            </a:r>
          </a:p>
        </p:txBody>
      </p:sp>
      <p:sp>
        <p:nvSpPr>
          <p:cNvPr id="9" name="Rectangle 8"/>
          <p:cNvSpPr/>
          <p:nvPr/>
        </p:nvSpPr>
        <p:spPr>
          <a:xfrm>
            <a:off x="2176895" y="2969469"/>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It should be informal</a:t>
            </a:r>
          </a:p>
          <a:p>
            <a:pPr marL="285750" indent="-285750">
              <a:lnSpc>
                <a:spcPct val="200000"/>
              </a:lnSpc>
              <a:buFont typeface="Arial" panose="020B0604020202020204" pitchFamily="34" charset="0"/>
              <a:buChar char="•"/>
            </a:pPr>
            <a:r>
              <a:rPr lang="en-US" sz="2000" dirty="0">
                <a:solidFill>
                  <a:srgbClr val="00B0F0"/>
                </a:solidFill>
                <a:latin typeface="Open Sans"/>
              </a:rPr>
              <a:t>It should be formal</a:t>
            </a:r>
          </a:p>
          <a:p>
            <a:pPr marL="285750" indent="-285750">
              <a:lnSpc>
                <a:spcPct val="200000"/>
              </a:lnSpc>
              <a:buFont typeface="Arial" panose="020B0604020202020204" pitchFamily="34" charset="0"/>
              <a:buChar char="•"/>
            </a:pPr>
            <a:r>
              <a:rPr lang="en-US" sz="2000" dirty="0">
                <a:solidFill>
                  <a:srgbClr val="00B0F0"/>
                </a:solidFill>
                <a:latin typeface="Open Sans"/>
              </a:rPr>
              <a:t>It should be regular</a:t>
            </a:r>
          </a:p>
          <a:p>
            <a:pPr marL="285750" indent="-285750">
              <a:lnSpc>
                <a:spcPct val="200000"/>
              </a:lnSpc>
              <a:buFont typeface="Arial" panose="020B0604020202020204" pitchFamily="34" charset="0"/>
              <a:buChar char="•"/>
            </a:pPr>
            <a:r>
              <a:rPr lang="en-US" sz="2000" dirty="0">
                <a:solidFill>
                  <a:srgbClr val="00B0F0"/>
                </a:solidFill>
                <a:latin typeface="Open Sans"/>
              </a:rPr>
              <a:t>It should be ad-hoc</a:t>
            </a:r>
          </a:p>
        </p:txBody>
      </p:sp>
      <p:pic>
        <p:nvPicPr>
          <p:cNvPr id="11" name="Picture 10"/>
          <p:cNvPicPr>
            <a:picLocks noChangeAspect="1"/>
          </p:cNvPicPr>
          <p:nvPr/>
        </p:nvPicPr>
        <p:blipFill>
          <a:blip r:embed="rId2"/>
          <a:stretch>
            <a:fillRect/>
          </a:stretch>
        </p:blipFill>
        <p:spPr>
          <a:xfrm>
            <a:off x="1879516" y="3844601"/>
            <a:ext cx="342089" cy="365413"/>
          </a:xfrm>
          <a:prstGeom prst="rect">
            <a:avLst/>
          </a:prstGeom>
        </p:spPr>
      </p:pic>
      <p:sp>
        <p:nvSpPr>
          <p:cNvPr id="7" name="Rectangle 6"/>
          <p:cNvSpPr/>
          <p:nvPr/>
        </p:nvSpPr>
        <p:spPr>
          <a:xfrm>
            <a:off x="6313453" y="3380977"/>
            <a:ext cx="5553694"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smtClean="0"/>
              <a:t>Since </a:t>
            </a:r>
            <a:r>
              <a:rPr lang="en-US" dirty="0"/>
              <a:t>communication is required throughout the risk management process, it should occur formally and regularly to ensure that all stakeholders have the most accurate and up-to-date information on identified risks and risk response decisions.</a:t>
            </a:r>
          </a:p>
        </p:txBody>
      </p:sp>
      <p:pic>
        <p:nvPicPr>
          <p:cNvPr id="8" name="Picture 7"/>
          <p:cNvPicPr>
            <a:picLocks noChangeAspect="1"/>
          </p:cNvPicPr>
          <p:nvPr/>
        </p:nvPicPr>
        <p:blipFill>
          <a:blip r:embed="rId2"/>
          <a:stretch>
            <a:fillRect/>
          </a:stretch>
        </p:blipFill>
        <p:spPr>
          <a:xfrm>
            <a:off x="1834806" y="4373720"/>
            <a:ext cx="342089" cy="365413"/>
          </a:xfrm>
          <a:prstGeom prst="rect">
            <a:avLst/>
          </a:prstGeom>
        </p:spPr>
      </p:pic>
    </p:spTree>
    <p:extLst>
      <p:ext uri="{BB962C8B-B14F-4D97-AF65-F5344CB8AC3E}">
        <p14:creationId xmlns:p14="http://schemas.microsoft.com/office/powerpoint/2010/main" val="3796007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5274" y="1961891"/>
            <a:ext cx="9509783" cy="3139321"/>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4-Setting objectives: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The </a:t>
            </a:r>
            <a:r>
              <a:rPr lang="en-US" sz="6600" b="1" dirty="0" err="1">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Kunda</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 Island scenario</a:t>
            </a:r>
          </a:p>
          <a:p>
            <a:pPr algn="ctr"/>
            <a:endPar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40845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err="1"/>
              <a:t>Kunda</a:t>
            </a:r>
            <a:r>
              <a:rPr lang="en-US" b="1" dirty="0"/>
              <a:t> Island </a:t>
            </a:r>
            <a:r>
              <a:rPr lang="en-US" b="1" dirty="0" smtClean="0"/>
              <a:t>scenario</a:t>
            </a:r>
            <a:endParaRPr lang="en-US" dirty="0"/>
          </a:p>
        </p:txBody>
      </p:sp>
      <p:sp>
        <p:nvSpPr>
          <p:cNvPr id="3" name="Content Placeholder 2"/>
          <p:cNvSpPr>
            <a:spLocks noGrp="1"/>
          </p:cNvSpPr>
          <p:nvPr>
            <p:ph idx="1"/>
          </p:nvPr>
        </p:nvSpPr>
        <p:spPr/>
        <p:txBody>
          <a:bodyPr/>
          <a:lstStyle/>
          <a:p>
            <a:r>
              <a:rPr lang="en-US" dirty="0"/>
              <a:t>The following animation is set on </a:t>
            </a:r>
            <a:r>
              <a:rPr lang="en-US" dirty="0" err="1"/>
              <a:t>Kunda</a:t>
            </a:r>
            <a:r>
              <a:rPr lang="en-US" dirty="0"/>
              <a:t> Island, which is a place that does not exist, and features characters that also do not exist</a:t>
            </a:r>
            <a:r>
              <a:rPr lang="en-US" dirty="0" smtClean="0"/>
              <a:t>.</a:t>
            </a:r>
          </a:p>
          <a:p>
            <a:r>
              <a:rPr lang="en-US" dirty="0" smtClean="0"/>
              <a:t> </a:t>
            </a:r>
            <a:r>
              <a:rPr lang="en-US" dirty="0"/>
              <a:t>When you have finished watching this scenario, answer the question </a:t>
            </a:r>
            <a:r>
              <a:rPr lang="en-US" dirty="0" smtClean="0"/>
              <a:t>below.</a:t>
            </a:r>
          </a:p>
          <a:p>
            <a:r>
              <a:rPr lang="en-US" dirty="0" smtClean="0"/>
              <a:t> </a:t>
            </a:r>
            <a:r>
              <a:rPr lang="en-US" dirty="0"/>
              <a:t>The </a:t>
            </a:r>
            <a:r>
              <a:rPr lang="en-US" dirty="0" err="1"/>
              <a:t>Kunda</a:t>
            </a:r>
            <a:r>
              <a:rPr lang="en-US" dirty="0"/>
              <a:t> Island scenario will be referred to throughout the course.</a:t>
            </a:r>
          </a:p>
          <a:p>
            <a:endParaRPr lang="en-US" dirty="0"/>
          </a:p>
        </p:txBody>
      </p:sp>
      <p:pic>
        <p:nvPicPr>
          <p:cNvPr id="4" name="Picture 3"/>
          <p:cNvPicPr/>
          <p:nvPr/>
        </p:nvPicPr>
        <p:blipFill>
          <a:blip r:embed="rId2"/>
          <a:stretch>
            <a:fillRect/>
          </a:stretch>
        </p:blipFill>
        <p:spPr>
          <a:xfrm>
            <a:off x="6557211" y="4295274"/>
            <a:ext cx="5634789" cy="2562726"/>
          </a:xfrm>
          <a:prstGeom prst="rect">
            <a:avLst/>
          </a:prstGeom>
        </p:spPr>
      </p:pic>
    </p:spTree>
    <p:extLst>
      <p:ext uri="{BB962C8B-B14F-4D97-AF65-F5344CB8AC3E}">
        <p14:creationId xmlns:p14="http://schemas.microsoft.com/office/powerpoint/2010/main" val="2163040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03_KundaIsla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5052" y="688473"/>
            <a:ext cx="8134350" cy="4572000"/>
          </a:xfrm>
          <a:prstGeom prst="rect">
            <a:avLst/>
          </a:prstGeom>
        </p:spPr>
      </p:pic>
    </p:spTree>
    <p:extLst>
      <p:ext uri="{BB962C8B-B14F-4D97-AF65-F5344CB8AC3E}">
        <p14:creationId xmlns:p14="http://schemas.microsoft.com/office/powerpoint/2010/main" val="751156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Hope is not a contingency plan</a:t>
            </a:r>
            <a:endParaRPr lang="en-US" dirty="0"/>
          </a:p>
        </p:txBody>
      </p:sp>
      <p:pic>
        <p:nvPicPr>
          <p:cNvPr id="4" name="Picture 3"/>
          <p:cNvPicPr>
            <a:picLocks noChangeAspect="1"/>
          </p:cNvPicPr>
          <p:nvPr/>
        </p:nvPicPr>
        <p:blipFill>
          <a:blip r:embed="rId2"/>
          <a:stretch>
            <a:fillRect/>
          </a:stretch>
        </p:blipFill>
        <p:spPr>
          <a:xfrm>
            <a:off x="1080711" y="1972276"/>
            <a:ext cx="6414963" cy="4885723"/>
          </a:xfrm>
          <a:prstGeom prst="rect">
            <a:avLst/>
          </a:prstGeom>
        </p:spPr>
      </p:pic>
    </p:spTree>
    <p:extLst>
      <p:ext uri="{BB962C8B-B14F-4D97-AF65-F5344CB8AC3E}">
        <p14:creationId xmlns:p14="http://schemas.microsoft.com/office/powerpoint/2010/main" val="1275850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66" y="292517"/>
            <a:ext cx="9563100" cy="6200775"/>
          </a:xfrm>
          <a:prstGeom prst="rect">
            <a:avLst/>
          </a:prstGeom>
        </p:spPr>
      </p:pic>
    </p:spTree>
    <p:extLst>
      <p:ext uri="{BB962C8B-B14F-4D97-AF65-F5344CB8AC3E}">
        <p14:creationId xmlns:p14="http://schemas.microsoft.com/office/powerpoint/2010/main" val="855760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 y="2057400"/>
            <a:ext cx="11849100" cy="2743200"/>
          </a:xfrm>
          <a:prstGeom prst="rect">
            <a:avLst/>
          </a:prstGeom>
        </p:spPr>
      </p:pic>
    </p:spTree>
    <p:extLst>
      <p:ext uri="{BB962C8B-B14F-4D97-AF65-F5344CB8AC3E}">
        <p14:creationId xmlns:p14="http://schemas.microsoft.com/office/powerpoint/2010/main" val="90160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Kunda</a:t>
            </a:r>
            <a:r>
              <a:rPr lang="en-US" dirty="0"/>
              <a:t> Island scenario </a:t>
            </a:r>
            <a:r>
              <a:rPr lang="en-US" dirty="0" smtClean="0"/>
              <a:t>question</a:t>
            </a:r>
            <a:endParaRPr lang="en-US" dirty="0"/>
          </a:p>
        </p:txBody>
      </p:sp>
      <p:sp>
        <p:nvSpPr>
          <p:cNvPr id="3" name="Content Placeholder 2"/>
          <p:cNvSpPr>
            <a:spLocks noGrp="1"/>
          </p:cNvSpPr>
          <p:nvPr>
            <p:ph idx="1"/>
          </p:nvPr>
        </p:nvSpPr>
        <p:spPr>
          <a:xfrm>
            <a:off x="680321" y="2336873"/>
            <a:ext cx="9613861" cy="1080095"/>
          </a:xfrm>
        </p:spPr>
        <p:txBody>
          <a:bodyPr/>
          <a:lstStyle/>
          <a:p>
            <a:r>
              <a:rPr lang="en-US" dirty="0"/>
              <a:t>What objective should have been set to deal with the brown snake issue in the </a:t>
            </a:r>
            <a:r>
              <a:rPr lang="en-US" dirty="0" err="1"/>
              <a:t>Kunda</a:t>
            </a:r>
            <a:r>
              <a:rPr lang="en-US" dirty="0"/>
              <a:t> Island scenario?</a:t>
            </a:r>
          </a:p>
        </p:txBody>
      </p:sp>
      <p:sp>
        <p:nvSpPr>
          <p:cNvPr id="4" name="Rectangle 3"/>
          <p:cNvSpPr/>
          <p:nvPr/>
        </p:nvSpPr>
        <p:spPr>
          <a:xfrm>
            <a:off x="1009831" y="3318385"/>
            <a:ext cx="8699652" cy="3170099"/>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FFFF00"/>
                </a:solidFill>
                <a:latin typeface="Open Sans"/>
              </a:rPr>
              <a:t>Reduce the number of snake deaths from snakebites </a:t>
            </a:r>
          </a:p>
          <a:p>
            <a:pPr marL="285750" indent="-285750">
              <a:lnSpc>
                <a:spcPct val="200000"/>
              </a:lnSpc>
              <a:buFont typeface="Arial" panose="020B0604020202020204" pitchFamily="34" charset="0"/>
              <a:buChar char="•"/>
            </a:pPr>
            <a:r>
              <a:rPr lang="en-US" sz="2000" dirty="0">
                <a:solidFill>
                  <a:srgbClr val="FFFF00"/>
                </a:solidFill>
                <a:latin typeface="Open Sans"/>
              </a:rPr>
              <a:t>Introduce a new species to kill the brown snake</a:t>
            </a:r>
          </a:p>
          <a:p>
            <a:pPr marL="285750" indent="-285750">
              <a:lnSpc>
                <a:spcPct val="200000"/>
              </a:lnSpc>
              <a:buFont typeface="Arial" panose="020B0604020202020204" pitchFamily="34" charset="0"/>
              <a:buChar char="•"/>
            </a:pPr>
            <a:r>
              <a:rPr lang="en-US" sz="2000" dirty="0">
                <a:solidFill>
                  <a:srgbClr val="FFFF00"/>
                </a:solidFill>
                <a:latin typeface="Open Sans"/>
              </a:rPr>
              <a:t>Give each person on the island a gun</a:t>
            </a:r>
          </a:p>
          <a:p>
            <a:pPr marL="285750" indent="-285750">
              <a:lnSpc>
                <a:spcPct val="200000"/>
              </a:lnSpc>
              <a:buFont typeface="Arial" panose="020B0604020202020204" pitchFamily="34" charset="0"/>
              <a:buChar char="•"/>
            </a:pPr>
            <a:r>
              <a:rPr lang="en-US" sz="2000" dirty="0">
                <a:solidFill>
                  <a:srgbClr val="FFFF00"/>
                </a:solidFill>
                <a:latin typeface="Open Sans"/>
              </a:rPr>
              <a:t>Move everyone to another island</a:t>
            </a:r>
          </a:p>
          <a:p>
            <a:pPr marL="285750" indent="-285750">
              <a:lnSpc>
                <a:spcPct val="200000"/>
              </a:lnSpc>
              <a:buFont typeface="Arial" panose="020B0604020202020204" pitchFamily="34" charset="0"/>
              <a:buChar char="•"/>
            </a:pPr>
            <a:r>
              <a:rPr lang="en-US" sz="2000" dirty="0">
                <a:solidFill>
                  <a:srgbClr val="FFFF00"/>
                </a:solidFill>
                <a:latin typeface="Open Sans"/>
              </a:rPr>
              <a:t>None of the above</a:t>
            </a:r>
          </a:p>
        </p:txBody>
      </p:sp>
      <p:pic>
        <p:nvPicPr>
          <p:cNvPr id="5" name="Picture 4"/>
          <p:cNvPicPr>
            <a:picLocks noChangeAspect="1"/>
          </p:cNvPicPr>
          <p:nvPr/>
        </p:nvPicPr>
        <p:blipFill>
          <a:blip r:embed="rId2"/>
          <a:stretch>
            <a:fillRect/>
          </a:stretch>
        </p:blipFill>
        <p:spPr>
          <a:xfrm>
            <a:off x="613872" y="6015349"/>
            <a:ext cx="342089" cy="365413"/>
          </a:xfrm>
          <a:prstGeom prst="rect">
            <a:avLst/>
          </a:prstGeom>
        </p:spPr>
      </p:pic>
      <p:sp>
        <p:nvSpPr>
          <p:cNvPr id="6" name="Rectangle 5"/>
          <p:cNvSpPr/>
          <p:nvPr/>
        </p:nvSpPr>
        <p:spPr>
          <a:xfrm>
            <a:off x="6397674" y="4903434"/>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The </a:t>
            </a:r>
            <a:r>
              <a:rPr lang="en-US" dirty="0" err="1"/>
              <a:t>Kunda</a:t>
            </a:r>
            <a:r>
              <a:rPr lang="en-US" dirty="0"/>
              <a:t> Island Council will revise their objective. The new objective will be revealed in Section 2. Come back to see if the decision is the same as yours.</a:t>
            </a:r>
          </a:p>
        </p:txBody>
      </p:sp>
    </p:spTree>
    <p:extLst>
      <p:ext uri="{BB962C8B-B14F-4D97-AF65-F5344CB8AC3E}">
        <p14:creationId xmlns:p14="http://schemas.microsoft.com/office/powerpoint/2010/main" val="2690588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Effective risk management</a:t>
            </a:r>
          </a:p>
        </p:txBody>
      </p:sp>
      <p:sp>
        <p:nvSpPr>
          <p:cNvPr id="3" name="Content Placeholder 2"/>
          <p:cNvSpPr>
            <a:spLocks noGrp="1"/>
          </p:cNvSpPr>
          <p:nvPr>
            <p:ph idx="1"/>
          </p:nvPr>
        </p:nvSpPr>
        <p:spPr/>
        <p:txBody>
          <a:bodyPr/>
          <a:lstStyle/>
          <a:p>
            <a:r>
              <a:rPr lang="en-US" dirty="0"/>
              <a:t>Considering the aspects of effective risk management that you have learnt about in this section, we'd like you to think about how effective your </a:t>
            </a:r>
            <a:r>
              <a:rPr lang="en-US" dirty="0" smtClean="0"/>
              <a:t>organization </a:t>
            </a:r>
            <a:r>
              <a:rPr lang="en-US" dirty="0"/>
              <a:t>(or an </a:t>
            </a:r>
            <a:r>
              <a:rPr lang="en-US" dirty="0" smtClean="0"/>
              <a:t>organization </a:t>
            </a:r>
            <a:r>
              <a:rPr lang="en-US" dirty="0"/>
              <a:t>you have worked for previously) is at undertaking effective risk management.</a:t>
            </a:r>
          </a:p>
        </p:txBody>
      </p:sp>
    </p:spTree>
    <p:extLst>
      <p:ext uri="{BB962C8B-B14F-4D97-AF65-F5344CB8AC3E}">
        <p14:creationId xmlns:p14="http://schemas.microsoft.com/office/powerpoint/2010/main" val="3156150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91" y="2848582"/>
            <a:ext cx="3013454"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5 FAQ</a:t>
            </a:r>
            <a:endParaRPr lang="en-US" sz="8000" b="1" cap="none" spc="0"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6504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FAQ :</a:t>
            </a:r>
            <a:endParaRPr lang="en-US" dirty="0"/>
          </a:p>
        </p:txBody>
      </p:sp>
      <p:sp>
        <p:nvSpPr>
          <p:cNvPr id="5" name="Content Placeholder 4"/>
          <p:cNvSpPr>
            <a:spLocks noGrp="1"/>
          </p:cNvSpPr>
          <p:nvPr>
            <p:ph idx="1"/>
          </p:nvPr>
        </p:nvSpPr>
        <p:spPr/>
        <p:txBody>
          <a:bodyPr>
            <a:normAutofit/>
          </a:bodyPr>
          <a:lstStyle/>
          <a:p>
            <a:pPr marL="457200" indent="-457200">
              <a:lnSpc>
                <a:spcPct val="150000"/>
              </a:lnSpc>
              <a:buFont typeface="+mj-lt"/>
              <a:buAutoNum type="arabicPeriod"/>
            </a:pPr>
            <a:r>
              <a:rPr lang="en-US" sz="3200" b="1" dirty="0"/>
              <a:t>I quite often hear the comment, "...but as a project manager we won't have enough time to stop and think about risk."</a:t>
            </a:r>
            <a:endParaRPr lang="en-US" sz="3200" dirty="0"/>
          </a:p>
          <a:p>
            <a:pPr>
              <a:lnSpc>
                <a:spcPct val="150000"/>
              </a:lnSpc>
            </a:pPr>
            <a:endParaRPr lang="en-US" sz="3200" dirty="0"/>
          </a:p>
        </p:txBody>
      </p:sp>
    </p:spTree>
    <p:extLst>
      <p:ext uri="{BB962C8B-B14F-4D97-AF65-F5344CB8AC3E}">
        <p14:creationId xmlns:p14="http://schemas.microsoft.com/office/powerpoint/2010/main" val="3820368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FAQ :</a:t>
            </a:r>
            <a:endParaRPr lang="en-US" dirty="0"/>
          </a:p>
        </p:txBody>
      </p:sp>
      <p:sp>
        <p:nvSpPr>
          <p:cNvPr id="5" name="Content Placeholder 4"/>
          <p:cNvSpPr>
            <a:spLocks noGrp="1"/>
          </p:cNvSpPr>
          <p:nvPr>
            <p:ph idx="1"/>
          </p:nvPr>
        </p:nvSpPr>
        <p:spPr/>
        <p:txBody>
          <a:bodyPr>
            <a:normAutofit/>
          </a:bodyPr>
          <a:lstStyle/>
          <a:p>
            <a:pPr marL="0" indent="0">
              <a:lnSpc>
                <a:spcPct val="150000"/>
              </a:lnSpc>
              <a:buNone/>
            </a:pPr>
            <a:r>
              <a:rPr lang="en-US" sz="3200" b="1" dirty="0" smtClean="0"/>
              <a:t>2.Commonly </a:t>
            </a:r>
            <a:r>
              <a:rPr lang="en-US" sz="3200" b="1" dirty="0"/>
              <a:t>held belief is that risk management in projects is all about ensuring things don't go wrong on the project. </a:t>
            </a:r>
            <a:endParaRPr lang="en-US" sz="3200" dirty="0"/>
          </a:p>
        </p:txBody>
      </p:sp>
    </p:spTree>
    <p:extLst>
      <p:ext uri="{BB962C8B-B14F-4D97-AF65-F5344CB8AC3E}">
        <p14:creationId xmlns:p14="http://schemas.microsoft.com/office/powerpoint/2010/main" val="3336956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FAQ :</a:t>
            </a:r>
            <a:endParaRPr lang="en-US" dirty="0"/>
          </a:p>
        </p:txBody>
      </p:sp>
      <p:sp>
        <p:nvSpPr>
          <p:cNvPr id="5" name="Content Placeholder 4"/>
          <p:cNvSpPr>
            <a:spLocks noGrp="1"/>
          </p:cNvSpPr>
          <p:nvPr>
            <p:ph idx="1"/>
          </p:nvPr>
        </p:nvSpPr>
        <p:spPr/>
        <p:txBody>
          <a:bodyPr>
            <a:normAutofit lnSpcReduction="10000"/>
          </a:bodyPr>
          <a:lstStyle/>
          <a:p>
            <a:pPr marL="0" lvl="0" indent="0">
              <a:lnSpc>
                <a:spcPct val="150000"/>
              </a:lnSpc>
              <a:buNone/>
            </a:pPr>
            <a:r>
              <a:rPr lang="en-US" sz="3200" b="1" dirty="0" smtClean="0"/>
              <a:t>3."OK</a:t>
            </a:r>
            <a:r>
              <a:rPr lang="en-US" sz="3200" b="1" dirty="0"/>
              <a:t>, I understand that risk management is important in a project context, and that it has two elements to it. But when in the life of my project should I actually start to apply the risk management process?"</a:t>
            </a:r>
            <a:r>
              <a:rPr lang="en-US" sz="3200" dirty="0"/>
              <a:t> </a:t>
            </a:r>
          </a:p>
          <a:p>
            <a:pPr>
              <a:lnSpc>
                <a:spcPct val="150000"/>
              </a:lnSpc>
            </a:pPr>
            <a:endParaRPr lang="en-US" sz="3200" dirty="0"/>
          </a:p>
        </p:txBody>
      </p:sp>
    </p:spTree>
    <p:extLst>
      <p:ext uri="{BB962C8B-B14F-4D97-AF65-F5344CB8AC3E}">
        <p14:creationId xmlns:p14="http://schemas.microsoft.com/office/powerpoint/2010/main" val="1750230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388" y="2967335"/>
            <a:ext cx="325922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Feed back </a:t>
            </a:r>
            <a:endParaRPr lang="en-US" sz="54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79609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ffective </a:t>
            </a:r>
            <a:r>
              <a:rPr lang="en-US" dirty="0"/>
              <a:t>risk management builds confidence </a:t>
            </a:r>
          </a:p>
        </p:txBody>
      </p:sp>
      <p:pic>
        <p:nvPicPr>
          <p:cNvPr id="4" name="Picture 3"/>
          <p:cNvPicPr>
            <a:picLocks noChangeAspect="1"/>
          </p:cNvPicPr>
          <p:nvPr/>
        </p:nvPicPr>
        <p:blipFill>
          <a:blip r:embed="rId2"/>
          <a:stretch>
            <a:fillRect/>
          </a:stretch>
        </p:blipFill>
        <p:spPr>
          <a:xfrm>
            <a:off x="1443789" y="2388539"/>
            <a:ext cx="8701338" cy="3792184"/>
          </a:xfrm>
          <a:prstGeom prst="rect">
            <a:avLst/>
          </a:prstGeom>
        </p:spPr>
      </p:pic>
    </p:spTree>
    <p:extLst>
      <p:ext uri="{BB962C8B-B14F-4D97-AF65-F5344CB8AC3E}">
        <p14:creationId xmlns:p14="http://schemas.microsoft.com/office/powerpoint/2010/main" val="1768755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fallout of not addressing </a:t>
            </a:r>
            <a:r>
              <a:rPr lang="en-US" b="1" dirty="0" smtClean="0"/>
              <a:t>risk</a:t>
            </a:r>
            <a:endParaRPr lang="en-US" dirty="0"/>
          </a:p>
        </p:txBody>
      </p:sp>
      <p:sp>
        <p:nvSpPr>
          <p:cNvPr id="3" name="Content Placeholder 2"/>
          <p:cNvSpPr>
            <a:spLocks noGrp="1"/>
          </p:cNvSpPr>
          <p:nvPr>
            <p:ph idx="1"/>
          </p:nvPr>
        </p:nvSpPr>
        <p:spPr/>
        <p:txBody>
          <a:bodyPr/>
          <a:lstStyle/>
          <a:p>
            <a:r>
              <a:rPr lang="en-US" dirty="0"/>
              <a:t>Not every project goes according to plan. Take a moment to examine these images, and then think about what could have been done to anticipate - and even avoid - the outcomes that are evident here.</a:t>
            </a:r>
          </a:p>
        </p:txBody>
      </p:sp>
    </p:spTree>
    <p:extLst>
      <p:ext uri="{BB962C8B-B14F-4D97-AF65-F5344CB8AC3E}">
        <p14:creationId xmlns:p14="http://schemas.microsoft.com/office/powerpoint/2010/main" val="3013258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3486</TotalTime>
  <Words>2182</Words>
  <Application>Microsoft Office PowerPoint</Application>
  <PresentationFormat>Widescreen</PresentationFormat>
  <Paragraphs>258</Paragraphs>
  <Slides>78</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Georgia</vt:lpstr>
      <vt:lpstr>Open Sans</vt:lpstr>
      <vt:lpstr>Segoe UI</vt:lpstr>
      <vt:lpstr>Times New Roman</vt:lpstr>
      <vt:lpstr>Trebuchet MS</vt:lpstr>
      <vt:lpstr>Berlin</vt:lpstr>
      <vt:lpstr>PowerPoint Presentation</vt:lpstr>
      <vt:lpstr>PowerPoint Presentation</vt:lpstr>
      <vt:lpstr>What you will learn in this section</vt:lpstr>
      <vt:lpstr>PowerPoint Presentation</vt:lpstr>
      <vt:lpstr>PowerPoint Presentation</vt:lpstr>
      <vt:lpstr>How people think about risk ?</vt:lpstr>
      <vt:lpstr>Hope is not a contingency plan</vt:lpstr>
      <vt:lpstr>Effective risk management builds confidence </vt:lpstr>
      <vt:lpstr>The fallout of not addressing risk</vt:lpstr>
      <vt:lpstr>PowerPoint Presentation</vt:lpstr>
      <vt:lpstr>PowerPoint Presentation</vt:lpstr>
      <vt:lpstr>PowerPoint Presentation</vt:lpstr>
      <vt:lpstr>An introduction to risk management</vt:lpstr>
      <vt:lpstr>What is risk and what is risk management?</vt:lpstr>
      <vt:lpstr>Risk Definition :</vt:lpstr>
      <vt:lpstr>How important is risk management ?</vt:lpstr>
      <vt:lpstr>Risk Management definition :</vt:lpstr>
      <vt:lpstr>Risk Management definition :</vt:lpstr>
      <vt:lpstr>Elements Forms The Risk Management Process</vt:lpstr>
      <vt:lpstr>Risk management is a continuous activity, rather than a static event or once-off activity. </vt:lpstr>
      <vt:lpstr>Constant monitoring </vt:lpstr>
      <vt:lpstr>The risk management canvas</vt:lpstr>
      <vt:lpstr>Successful risk management practice</vt:lpstr>
      <vt:lpstr>Error in most organization</vt:lpstr>
      <vt:lpstr>Project life cycle and Complexity </vt:lpstr>
      <vt:lpstr>Risk management is a dynamic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vt:lpstr>
      <vt:lpstr>Risk Management:</vt:lpstr>
      <vt:lpstr>Why do we need to consider risk management?</vt:lpstr>
      <vt:lpstr>what the purpose of risk management is?</vt:lpstr>
      <vt:lpstr>what the purpose of risk management is?</vt:lpstr>
      <vt:lpstr>Why Risk Management ?</vt:lpstr>
      <vt:lpstr>Key Purpose of Risk management:</vt:lpstr>
      <vt:lpstr>Why Early Risk Plan ?</vt:lpstr>
      <vt:lpstr>Unforeseen risk may trigger in execution faze.</vt:lpstr>
      <vt:lpstr>Unforeseen risk may trigger in execution faze.</vt:lpstr>
      <vt:lpstr>Unsuccessful projects Review </vt:lpstr>
      <vt:lpstr>Even with thorough risk management planning in executing your project, you may still encounter unexpected or unanticipated risks that have to be dealt with on an emergency type basis</vt:lpstr>
      <vt:lpstr>PowerPoint Presentation</vt:lpstr>
      <vt:lpstr>PowerPoint Presentation</vt:lpstr>
      <vt:lpstr>PowerPoint Presentation</vt:lpstr>
      <vt:lpstr>PowerPoint Presentation</vt:lpstr>
      <vt:lpstr>PowerPoint Presentation</vt:lpstr>
      <vt:lpstr>The risk management process</vt:lpstr>
      <vt:lpstr>The risk management Canvas:</vt:lpstr>
      <vt:lpstr>Risk management canvas </vt:lpstr>
      <vt:lpstr>1-Context &amp; Objectives</vt:lpstr>
      <vt:lpstr>2-Risk Identification:</vt:lpstr>
      <vt:lpstr>Assess Risk</vt:lpstr>
      <vt:lpstr>Risk Response </vt:lpstr>
      <vt:lpstr>Communicate :</vt:lpstr>
      <vt:lpstr>Monitor and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Kunda Island scenario</vt:lpstr>
      <vt:lpstr>PowerPoint Presentation</vt:lpstr>
      <vt:lpstr>PowerPoint Presentation</vt:lpstr>
      <vt:lpstr>PowerPoint Presentation</vt:lpstr>
      <vt:lpstr>The Kunda Island scenario question</vt:lpstr>
      <vt:lpstr>Discussion: Effective risk management</vt:lpstr>
      <vt:lpstr>PowerPoint Presentation</vt:lpstr>
      <vt:lpstr>FAQ :</vt:lpstr>
      <vt:lpstr>FAQ :</vt:lpstr>
      <vt:lpstr>FAQ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501</cp:revision>
  <dcterms:created xsi:type="dcterms:W3CDTF">2016-11-14T07:59:55Z</dcterms:created>
  <dcterms:modified xsi:type="dcterms:W3CDTF">2017-09-10T13:57:25Z</dcterms:modified>
</cp:coreProperties>
</file>